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7" r:id="rId3"/>
    <p:sldId id="273" r:id="rId4"/>
    <p:sldId id="267" r:id="rId5"/>
    <p:sldId id="274" r:id="rId6"/>
    <p:sldId id="284" r:id="rId7"/>
    <p:sldId id="275" r:id="rId8"/>
    <p:sldId id="276" r:id="rId9"/>
    <p:sldId id="279" r:id="rId10"/>
    <p:sldId id="283" r:id="rId11"/>
    <p:sldId id="268" r:id="rId12"/>
    <p:sldId id="257" r:id="rId13"/>
    <p:sldId id="259" r:id="rId14"/>
    <p:sldId id="260" r:id="rId15"/>
    <p:sldId id="262" r:id="rId16"/>
    <p:sldId id="258" r:id="rId17"/>
    <p:sldId id="261" r:id="rId18"/>
    <p:sldId id="266" r:id="rId19"/>
    <p:sldId id="265" r:id="rId20"/>
    <p:sldId id="263" r:id="rId21"/>
    <p:sldId id="264" r:id="rId22"/>
    <p:sldId id="269" r:id="rId23"/>
    <p:sldId id="27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18"/>
    <p:restoredTop sz="94670"/>
  </p:normalViewPr>
  <p:slideViewPr>
    <p:cSldViewPr snapToGrid="0" snapToObjects="1">
      <p:cViewPr varScale="1">
        <p:scale>
          <a:sx n="97" d="100"/>
          <a:sy n="97" d="100"/>
        </p:scale>
        <p:origin x="224" y="4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92F2B-702F-8C4E-946D-39B829D3E9C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A7250536-C93C-F741-B70D-60499F5729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F31A25FA-E4EE-984E-8187-7E4BC4F35D11}"/>
              </a:ext>
            </a:extLst>
          </p:cNvPr>
          <p:cNvSpPr>
            <a:spLocks noGrp="1"/>
          </p:cNvSpPr>
          <p:nvPr>
            <p:ph type="dt" sz="half" idx="10"/>
          </p:nvPr>
        </p:nvSpPr>
        <p:spPr/>
        <p:txBody>
          <a:bodyPr/>
          <a:lstStyle/>
          <a:p>
            <a:fld id="{E7FC5B1B-9F16-7641-BE1A-AC66A7B3DF45}" type="datetimeFigureOut">
              <a:rPr lang="en-US" smtClean="0"/>
              <a:t>8/16/24</a:t>
            </a:fld>
            <a:endParaRPr lang="en-US"/>
          </a:p>
        </p:txBody>
      </p:sp>
      <p:sp>
        <p:nvSpPr>
          <p:cNvPr id="5" name="Footer Placeholder 4">
            <a:extLst>
              <a:ext uri="{FF2B5EF4-FFF2-40B4-BE49-F238E27FC236}">
                <a16:creationId xmlns:a16="http://schemas.microsoft.com/office/drawing/2014/main" id="{58BC68FD-FEF9-2D45-853E-61C8DBD580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530CA7-E787-4D49-96BB-BA3F81FB4D3D}"/>
              </a:ext>
            </a:extLst>
          </p:cNvPr>
          <p:cNvSpPr>
            <a:spLocks noGrp="1"/>
          </p:cNvSpPr>
          <p:nvPr>
            <p:ph type="sldNum" sz="quarter" idx="12"/>
          </p:nvPr>
        </p:nvSpPr>
        <p:spPr/>
        <p:txBody>
          <a:bodyPr/>
          <a:lstStyle/>
          <a:p>
            <a:fld id="{413F5DA0-1A3E-934C-9023-C8DCB00FCBBA}" type="slidenum">
              <a:rPr lang="en-US" smtClean="0"/>
              <a:t>‹#›</a:t>
            </a:fld>
            <a:endParaRPr lang="en-US"/>
          </a:p>
        </p:txBody>
      </p:sp>
    </p:spTree>
    <p:extLst>
      <p:ext uri="{BB962C8B-B14F-4D97-AF65-F5344CB8AC3E}">
        <p14:creationId xmlns:p14="http://schemas.microsoft.com/office/powerpoint/2010/main" val="38236237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837F-F34B-A64B-BA4E-80C09DADBDDE}"/>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D519393-DAEB-CF4E-9DAF-52D9ADCF3B3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A074F01-E71F-384D-9E00-A7364240A4C6}"/>
              </a:ext>
            </a:extLst>
          </p:cNvPr>
          <p:cNvSpPr>
            <a:spLocks noGrp="1"/>
          </p:cNvSpPr>
          <p:nvPr>
            <p:ph type="dt" sz="half" idx="10"/>
          </p:nvPr>
        </p:nvSpPr>
        <p:spPr/>
        <p:txBody>
          <a:bodyPr/>
          <a:lstStyle/>
          <a:p>
            <a:fld id="{E7FC5B1B-9F16-7641-BE1A-AC66A7B3DF45}" type="datetimeFigureOut">
              <a:rPr lang="en-US" smtClean="0"/>
              <a:t>8/16/24</a:t>
            </a:fld>
            <a:endParaRPr lang="en-US"/>
          </a:p>
        </p:txBody>
      </p:sp>
      <p:sp>
        <p:nvSpPr>
          <p:cNvPr id="5" name="Footer Placeholder 4">
            <a:extLst>
              <a:ext uri="{FF2B5EF4-FFF2-40B4-BE49-F238E27FC236}">
                <a16:creationId xmlns:a16="http://schemas.microsoft.com/office/drawing/2014/main" id="{A5446F80-7DAF-3444-A76B-CC4ED51C15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42FE0-FFD9-884F-B46B-66A669DD5B0F}"/>
              </a:ext>
            </a:extLst>
          </p:cNvPr>
          <p:cNvSpPr>
            <a:spLocks noGrp="1"/>
          </p:cNvSpPr>
          <p:nvPr>
            <p:ph type="sldNum" sz="quarter" idx="12"/>
          </p:nvPr>
        </p:nvSpPr>
        <p:spPr/>
        <p:txBody>
          <a:bodyPr/>
          <a:lstStyle/>
          <a:p>
            <a:fld id="{413F5DA0-1A3E-934C-9023-C8DCB00FCBBA}" type="slidenum">
              <a:rPr lang="en-US" smtClean="0"/>
              <a:t>‹#›</a:t>
            </a:fld>
            <a:endParaRPr lang="en-US"/>
          </a:p>
        </p:txBody>
      </p:sp>
    </p:spTree>
    <p:extLst>
      <p:ext uri="{BB962C8B-B14F-4D97-AF65-F5344CB8AC3E}">
        <p14:creationId xmlns:p14="http://schemas.microsoft.com/office/powerpoint/2010/main" val="2744705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6F4074-2D56-4C46-B9C8-F198C183379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724FD2B-D0AE-AC45-A3A7-195971B3404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DDF5B67-04AE-274E-958E-5126020FBF80}"/>
              </a:ext>
            </a:extLst>
          </p:cNvPr>
          <p:cNvSpPr>
            <a:spLocks noGrp="1"/>
          </p:cNvSpPr>
          <p:nvPr>
            <p:ph type="dt" sz="half" idx="10"/>
          </p:nvPr>
        </p:nvSpPr>
        <p:spPr/>
        <p:txBody>
          <a:bodyPr/>
          <a:lstStyle/>
          <a:p>
            <a:fld id="{E7FC5B1B-9F16-7641-BE1A-AC66A7B3DF45}" type="datetimeFigureOut">
              <a:rPr lang="en-US" smtClean="0"/>
              <a:t>8/16/24</a:t>
            </a:fld>
            <a:endParaRPr lang="en-US"/>
          </a:p>
        </p:txBody>
      </p:sp>
      <p:sp>
        <p:nvSpPr>
          <p:cNvPr id="5" name="Footer Placeholder 4">
            <a:extLst>
              <a:ext uri="{FF2B5EF4-FFF2-40B4-BE49-F238E27FC236}">
                <a16:creationId xmlns:a16="http://schemas.microsoft.com/office/drawing/2014/main" id="{8812D10D-2C1E-2A41-A6E3-BD3C67C674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4C2B8A-2CA2-1B41-8E6D-61553EC9D7CA}"/>
              </a:ext>
            </a:extLst>
          </p:cNvPr>
          <p:cNvSpPr>
            <a:spLocks noGrp="1"/>
          </p:cNvSpPr>
          <p:nvPr>
            <p:ph type="sldNum" sz="quarter" idx="12"/>
          </p:nvPr>
        </p:nvSpPr>
        <p:spPr/>
        <p:txBody>
          <a:bodyPr/>
          <a:lstStyle/>
          <a:p>
            <a:fld id="{413F5DA0-1A3E-934C-9023-C8DCB00FCBBA}" type="slidenum">
              <a:rPr lang="en-US" smtClean="0"/>
              <a:t>‹#›</a:t>
            </a:fld>
            <a:endParaRPr lang="en-US"/>
          </a:p>
        </p:txBody>
      </p:sp>
    </p:spTree>
    <p:extLst>
      <p:ext uri="{BB962C8B-B14F-4D97-AF65-F5344CB8AC3E}">
        <p14:creationId xmlns:p14="http://schemas.microsoft.com/office/powerpoint/2010/main" val="547748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6B7B0-4618-6F47-9BF6-D87F0B5C804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27165EC-B32F-804D-9176-A09CAA43570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F821B7E-D6B6-E248-89DA-48D9497433B8}"/>
              </a:ext>
            </a:extLst>
          </p:cNvPr>
          <p:cNvSpPr>
            <a:spLocks noGrp="1"/>
          </p:cNvSpPr>
          <p:nvPr>
            <p:ph type="dt" sz="half" idx="10"/>
          </p:nvPr>
        </p:nvSpPr>
        <p:spPr/>
        <p:txBody>
          <a:bodyPr/>
          <a:lstStyle/>
          <a:p>
            <a:fld id="{E7FC5B1B-9F16-7641-BE1A-AC66A7B3DF45}" type="datetimeFigureOut">
              <a:rPr lang="en-US" smtClean="0"/>
              <a:t>8/16/24</a:t>
            </a:fld>
            <a:endParaRPr lang="en-US"/>
          </a:p>
        </p:txBody>
      </p:sp>
      <p:sp>
        <p:nvSpPr>
          <p:cNvPr id="5" name="Footer Placeholder 4">
            <a:extLst>
              <a:ext uri="{FF2B5EF4-FFF2-40B4-BE49-F238E27FC236}">
                <a16:creationId xmlns:a16="http://schemas.microsoft.com/office/drawing/2014/main" id="{E8F76B91-2F69-E149-877C-95AE1876E7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B4095C-B0B4-494A-9464-DFF7CBFE605E}"/>
              </a:ext>
            </a:extLst>
          </p:cNvPr>
          <p:cNvSpPr>
            <a:spLocks noGrp="1"/>
          </p:cNvSpPr>
          <p:nvPr>
            <p:ph type="sldNum" sz="quarter" idx="12"/>
          </p:nvPr>
        </p:nvSpPr>
        <p:spPr/>
        <p:txBody>
          <a:bodyPr/>
          <a:lstStyle/>
          <a:p>
            <a:fld id="{413F5DA0-1A3E-934C-9023-C8DCB00FCBBA}" type="slidenum">
              <a:rPr lang="en-US" smtClean="0"/>
              <a:t>‹#›</a:t>
            </a:fld>
            <a:endParaRPr lang="en-US"/>
          </a:p>
        </p:txBody>
      </p:sp>
    </p:spTree>
    <p:extLst>
      <p:ext uri="{BB962C8B-B14F-4D97-AF65-F5344CB8AC3E}">
        <p14:creationId xmlns:p14="http://schemas.microsoft.com/office/powerpoint/2010/main" val="4090931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5CA18-3517-9440-A42D-A69DDB3F049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9B99359-D067-444E-9A62-A4F3814863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327DC81-749F-5E49-87EE-F15499B06DA9}"/>
              </a:ext>
            </a:extLst>
          </p:cNvPr>
          <p:cNvSpPr>
            <a:spLocks noGrp="1"/>
          </p:cNvSpPr>
          <p:nvPr>
            <p:ph type="dt" sz="half" idx="10"/>
          </p:nvPr>
        </p:nvSpPr>
        <p:spPr/>
        <p:txBody>
          <a:bodyPr/>
          <a:lstStyle/>
          <a:p>
            <a:fld id="{E7FC5B1B-9F16-7641-BE1A-AC66A7B3DF45}" type="datetimeFigureOut">
              <a:rPr lang="en-US" smtClean="0"/>
              <a:t>8/16/24</a:t>
            </a:fld>
            <a:endParaRPr lang="en-US"/>
          </a:p>
        </p:txBody>
      </p:sp>
      <p:sp>
        <p:nvSpPr>
          <p:cNvPr id="5" name="Footer Placeholder 4">
            <a:extLst>
              <a:ext uri="{FF2B5EF4-FFF2-40B4-BE49-F238E27FC236}">
                <a16:creationId xmlns:a16="http://schemas.microsoft.com/office/drawing/2014/main" id="{132F4B57-3B91-F24F-B9D6-7F29C82107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C9CD95-0017-CD43-9E80-6E61A41890F8}"/>
              </a:ext>
            </a:extLst>
          </p:cNvPr>
          <p:cNvSpPr>
            <a:spLocks noGrp="1"/>
          </p:cNvSpPr>
          <p:nvPr>
            <p:ph type="sldNum" sz="quarter" idx="12"/>
          </p:nvPr>
        </p:nvSpPr>
        <p:spPr/>
        <p:txBody>
          <a:bodyPr/>
          <a:lstStyle/>
          <a:p>
            <a:fld id="{413F5DA0-1A3E-934C-9023-C8DCB00FCBBA}" type="slidenum">
              <a:rPr lang="en-US" smtClean="0"/>
              <a:t>‹#›</a:t>
            </a:fld>
            <a:endParaRPr lang="en-US"/>
          </a:p>
        </p:txBody>
      </p:sp>
    </p:spTree>
    <p:extLst>
      <p:ext uri="{BB962C8B-B14F-4D97-AF65-F5344CB8AC3E}">
        <p14:creationId xmlns:p14="http://schemas.microsoft.com/office/powerpoint/2010/main" val="1518841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4C269-E887-A242-A3ED-042BA542BFE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7AF575D-A413-684C-9788-0519198DF5B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661D16D-5184-1B49-8B27-4BAEC2920FC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064D0A0-16AE-7044-A859-0F0F55849E78}"/>
              </a:ext>
            </a:extLst>
          </p:cNvPr>
          <p:cNvSpPr>
            <a:spLocks noGrp="1"/>
          </p:cNvSpPr>
          <p:nvPr>
            <p:ph type="dt" sz="half" idx="10"/>
          </p:nvPr>
        </p:nvSpPr>
        <p:spPr/>
        <p:txBody>
          <a:bodyPr/>
          <a:lstStyle/>
          <a:p>
            <a:fld id="{E7FC5B1B-9F16-7641-BE1A-AC66A7B3DF45}" type="datetimeFigureOut">
              <a:rPr lang="en-US" smtClean="0"/>
              <a:t>8/16/24</a:t>
            </a:fld>
            <a:endParaRPr lang="en-US"/>
          </a:p>
        </p:txBody>
      </p:sp>
      <p:sp>
        <p:nvSpPr>
          <p:cNvPr id="6" name="Footer Placeholder 5">
            <a:extLst>
              <a:ext uri="{FF2B5EF4-FFF2-40B4-BE49-F238E27FC236}">
                <a16:creationId xmlns:a16="http://schemas.microsoft.com/office/drawing/2014/main" id="{8A54BC8C-7BA5-5947-8875-ACD37B8BBF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AB70A1-4B36-A441-A4BF-D75A25E1B5D9}"/>
              </a:ext>
            </a:extLst>
          </p:cNvPr>
          <p:cNvSpPr>
            <a:spLocks noGrp="1"/>
          </p:cNvSpPr>
          <p:nvPr>
            <p:ph type="sldNum" sz="quarter" idx="12"/>
          </p:nvPr>
        </p:nvSpPr>
        <p:spPr/>
        <p:txBody>
          <a:bodyPr/>
          <a:lstStyle/>
          <a:p>
            <a:fld id="{413F5DA0-1A3E-934C-9023-C8DCB00FCBBA}" type="slidenum">
              <a:rPr lang="en-US" smtClean="0"/>
              <a:t>‹#›</a:t>
            </a:fld>
            <a:endParaRPr lang="en-US"/>
          </a:p>
        </p:txBody>
      </p:sp>
    </p:spTree>
    <p:extLst>
      <p:ext uri="{BB962C8B-B14F-4D97-AF65-F5344CB8AC3E}">
        <p14:creationId xmlns:p14="http://schemas.microsoft.com/office/powerpoint/2010/main" val="3695535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B6546-6516-A546-9B1C-0538A439D0FC}"/>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D165DD0-06DD-5C4A-9B07-AD6F20C9E7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0B0481A-B920-7441-8356-612F614F28D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E02D7FC-6380-EE4F-B420-0BF8D7EF8C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02BDA27-F1CA-6549-B689-B79CBBA2E86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141C9CC8-E7A4-D447-90CC-9FAB7B80A60C}"/>
              </a:ext>
            </a:extLst>
          </p:cNvPr>
          <p:cNvSpPr>
            <a:spLocks noGrp="1"/>
          </p:cNvSpPr>
          <p:nvPr>
            <p:ph type="dt" sz="half" idx="10"/>
          </p:nvPr>
        </p:nvSpPr>
        <p:spPr/>
        <p:txBody>
          <a:bodyPr/>
          <a:lstStyle/>
          <a:p>
            <a:fld id="{E7FC5B1B-9F16-7641-BE1A-AC66A7B3DF45}" type="datetimeFigureOut">
              <a:rPr lang="en-US" smtClean="0"/>
              <a:t>8/16/24</a:t>
            </a:fld>
            <a:endParaRPr lang="en-US"/>
          </a:p>
        </p:txBody>
      </p:sp>
      <p:sp>
        <p:nvSpPr>
          <p:cNvPr id="8" name="Footer Placeholder 7">
            <a:extLst>
              <a:ext uri="{FF2B5EF4-FFF2-40B4-BE49-F238E27FC236}">
                <a16:creationId xmlns:a16="http://schemas.microsoft.com/office/drawing/2014/main" id="{5F5D39BF-2128-F444-9CD0-E2A30C1EF9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6BB178-5F37-694D-B7CD-AD231B48D489}"/>
              </a:ext>
            </a:extLst>
          </p:cNvPr>
          <p:cNvSpPr>
            <a:spLocks noGrp="1"/>
          </p:cNvSpPr>
          <p:nvPr>
            <p:ph type="sldNum" sz="quarter" idx="12"/>
          </p:nvPr>
        </p:nvSpPr>
        <p:spPr/>
        <p:txBody>
          <a:bodyPr/>
          <a:lstStyle/>
          <a:p>
            <a:fld id="{413F5DA0-1A3E-934C-9023-C8DCB00FCBBA}" type="slidenum">
              <a:rPr lang="en-US" smtClean="0"/>
              <a:t>‹#›</a:t>
            </a:fld>
            <a:endParaRPr lang="en-US"/>
          </a:p>
        </p:txBody>
      </p:sp>
    </p:spTree>
    <p:extLst>
      <p:ext uri="{BB962C8B-B14F-4D97-AF65-F5344CB8AC3E}">
        <p14:creationId xmlns:p14="http://schemas.microsoft.com/office/powerpoint/2010/main" val="2975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3D5A6-EDEC-004C-8B0F-BB14C8B6B8A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5514C64-9A23-BB41-9DAE-B884B90A02B7}"/>
              </a:ext>
            </a:extLst>
          </p:cNvPr>
          <p:cNvSpPr>
            <a:spLocks noGrp="1"/>
          </p:cNvSpPr>
          <p:nvPr>
            <p:ph type="dt" sz="half" idx="10"/>
          </p:nvPr>
        </p:nvSpPr>
        <p:spPr/>
        <p:txBody>
          <a:bodyPr/>
          <a:lstStyle/>
          <a:p>
            <a:fld id="{E7FC5B1B-9F16-7641-BE1A-AC66A7B3DF45}" type="datetimeFigureOut">
              <a:rPr lang="en-US" smtClean="0"/>
              <a:t>8/16/24</a:t>
            </a:fld>
            <a:endParaRPr lang="en-US"/>
          </a:p>
        </p:txBody>
      </p:sp>
      <p:sp>
        <p:nvSpPr>
          <p:cNvPr id="4" name="Footer Placeholder 3">
            <a:extLst>
              <a:ext uri="{FF2B5EF4-FFF2-40B4-BE49-F238E27FC236}">
                <a16:creationId xmlns:a16="http://schemas.microsoft.com/office/drawing/2014/main" id="{28680F9D-1493-E34A-A1F1-F1C747AD09E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AF3DB49-ECDA-6649-9DF8-513BC61645B7}"/>
              </a:ext>
            </a:extLst>
          </p:cNvPr>
          <p:cNvSpPr>
            <a:spLocks noGrp="1"/>
          </p:cNvSpPr>
          <p:nvPr>
            <p:ph type="sldNum" sz="quarter" idx="12"/>
          </p:nvPr>
        </p:nvSpPr>
        <p:spPr/>
        <p:txBody>
          <a:bodyPr/>
          <a:lstStyle/>
          <a:p>
            <a:fld id="{413F5DA0-1A3E-934C-9023-C8DCB00FCBBA}" type="slidenum">
              <a:rPr lang="en-US" smtClean="0"/>
              <a:t>‹#›</a:t>
            </a:fld>
            <a:endParaRPr lang="en-US"/>
          </a:p>
        </p:txBody>
      </p:sp>
    </p:spTree>
    <p:extLst>
      <p:ext uri="{BB962C8B-B14F-4D97-AF65-F5344CB8AC3E}">
        <p14:creationId xmlns:p14="http://schemas.microsoft.com/office/powerpoint/2010/main" val="1231068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650B36-D5E1-8042-A7E0-172C93942636}"/>
              </a:ext>
            </a:extLst>
          </p:cNvPr>
          <p:cNvSpPr>
            <a:spLocks noGrp="1"/>
          </p:cNvSpPr>
          <p:nvPr>
            <p:ph type="dt" sz="half" idx="10"/>
          </p:nvPr>
        </p:nvSpPr>
        <p:spPr/>
        <p:txBody>
          <a:bodyPr/>
          <a:lstStyle/>
          <a:p>
            <a:fld id="{E7FC5B1B-9F16-7641-BE1A-AC66A7B3DF45}" type="datetimeFigureOut">
              <a:rPr lang="en-US" smtClean="0"/>
              <a:t>8/16/24</a:t>
            </a:fld>
            <a:endParaRPr lang="en-US"/>
          </a:p>
        </p:txBody>
      </p:sp>
      <p:sp>
        <p:nvSpPr>
          <p:cNvPr id="3" name="Footer Placeholder 2">
            <a:extLst>
              <a:ext uri="{FF2B5EF4-FFF2-40B4-BE49-F238E27FC236}">
                <a16:creationId xmlns:a16="http://schemas.microsoft.com/office/drawing/2014/main" id="{ECFE2B47-1FB8-D84A-A87B-CE5A99F5E09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1A31673-B367-D349-AE7A-9946542DB876}"/>
              </a:ext>
            </a:extLst>
          </p:cNvPr>
          <p:cNvSpPr>
            <a:spLocks noGrp="1"/>
          </p:cNvSpPr>
          <p:nvPr>
            <p:ph type="sldNum" sz="quarter" idx="12"/>
          </p:nvPr>
        </p:nvSpPr>
        <p:spPr/>
        <p:txBody>
          <a:bodyPr/>
          <a:lstStyle/>
          <a:p>
            <a:fld id="{413F5DA0-1A3E-934C-9023-C8DCB00FCBBA}" type="slidenum">
              <a:rPr lang="en-US" smtClean="0"/>
              <a:t>‹#›</a:t>
            </a:fld>
            <a:endParaRPr lang="en-US"/>
          </a:p>
        </p:txBody>
      </p:sp>
    </p:spTree>
    <p:extLst>
      <p:ext uri="{BB962C8B-B14F-4D97-AF65-F5344CB8AC3E}">
        <p14:creationId xmlns:p14="http://schemas.microsoft.com/office/powerpoint/2010/main" val="80034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077BC-35A3-174D-9681-38573238712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EC2B821B-0D5D-6643-88D4-E3EE308B83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FAAD4C8B-E104-A447-9CE9-AA3BA7BD61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242F111-8439-1F40-A687-CF132853E4A1}"/>
              </a:ext>
            </a:extLst>
          </p:cNvPr>
          <p:cNvSpPr>
            <a:spLocks noGrp="1"/>
          </p:cNvSpPr>
          <p:nvPr>
            <p:ph type="dt" sz="half" idx="10"/>
          </p:nvPr>
        </p:nvSpPr>
        <p:spPr/>
        <p:txBody>
          <a:bodyPr/>
          <a:lstStyle/>
          <a:p>
            <a:fld id="{E7FC5B1B-9F16-7641-BE1A-AC66A7B3DF45}" type="datetimeFigureOut">
              <a:rPr lang="en-US" smtClean="0"/>
              <a:t>8/16/24</a:t>
            </a:fld>
            <a:endParaRPr lang="en-US"/>
          </a:p>
        </p:txBody>
      </p:sp>
      <p:sp>
        <p:nvSpPr>
          <p:cNvPr id="6" name="Footer Placeholder 5">
            <a:extLst>
              <a:ext uri="{FF2B5EF4-FFF2-40B4-BE49-F238E27FC236}">
                <a16:creationId xmlns:a16="http://schemas.microsoft.com/office/drawing/2014/main" id="{890FF088-751E-BB47-8EC5-FE08A43EF5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4F12A7-CD06-3845-B883-9926797D4BAE}"/>
              </a:ext>
            </a:extLst>
          </p:cNvPr>
          <p:cNvSpPr>
            <a:spLocks noGrp="1"/>
          </p:cNvSpPr>
          <p:nvPr>
            <p:ph type="sldNum" sz="quarter" idx="12"/>
          </p:nvPr>
        </p:nvSpPr>
        <p:spPr/>
        <p:txBody>
          <a:bodyPr/>
          <a:lstStyle/>
          <a:p>
            <a:fld id="{413F5DA0-1A3E-934C-9023-C8DCB00FCBBA}" type="slidenum">
              <a:rPr lang="en-US" smtClean="0"/>
              <a:t>‹#›</a:t>
            </a:fld>
            <a:endParaRPr lang="en-US"/>
          </a:p>
        </p:txBody>
      </p:sp>
    </p:spTree>
    <p:extLst>
      <p:ext uri="{BB962C8B-B14F-4D97-AF65-F5344CB8AC3E}">
        <p14:creationId xmlns:p14="http://schemas.microsoft.com/office/powerpoint/2010/main" val="67621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DCEB6-C893-F04E-9179-67B41F76152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B41C6DA-F20F-0D4F-8F5B-D625122367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021197-50CF-5641-A1EF-B8556FC3A9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29D5934-228E-A144-898C-88926E08B3A8}"/>
              </a:ext>
            </a:extLst>
          </p:cNvPr>
          <p:cNvSpPr>
            <a:spLocks noGrp="1"/>
          </p:cNvSpPr>
          <p:nvPr>
            <p:ph type="dt" sz="half" idx="10"/>
          </p:nvPr>
        </p:nvSpPr>
        <p:spPr/>
        <p:txBody>
          <a:bodyPr/>
          <a:lstStyle/>
          <a:p>
            <a:fld id="{E7FC5B1B-9F16-7641-BE1A-AC66A7B3DF45}" type="datetimeFigureOut">
              <a:rPr lang="en-US" smtClean="0"/>
              <a:t>8/16/24</a:t>
            </a:fld>
            <a:endParaRPr lang="en-US"/>
          </a:p>
        </p:txBody>
      </p:sp>
      <p:sp>
        <p:nvSpPr>
          <p:cNvPr id="6" name="Footer Placeholder 5">
            <a:extLst>
              <a:ext uri="{FF2B5EF4-FFF2-40B4-BE49-F238E27FC236}">
                <a16:creationId xmlns:a16="http://schemas.microsoft.com/office/drawing/2014/main" id="{0A5ABD9F-795B-5244-9393-CE326813A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65F396-F4C4-2C48-BA58-602725DBE3C9}"/>
              </a:ext>
            </a:extLst>
          </p:cNvPr>
          <p:cNvSpPr>
            <a:spLocks noGrp="1"/>
          </p:cNvSpPr>
          <p:nvPr>
            <p:ph type="sldNum" sz="quarter" idx="12"/>
          </p:nvPr>
        </p:nvSpPr>
        <p:spPr/>
        <p:txBody>
          <a:bodyPr/>
          <a:lstStyle/>
          <a:p>
            <a:fld id="{413F5DA0-1A3E-934C-9023-C8DCB00FCBBA}" type="slidenum">
              <a:rPr lang="en-US" smtClean="0"/>
              <a:t>‹#›</a:t>
            </a:fld>
            <a:endParaRPr lang="en-US"/>
          </a:p>
        </p:txBody>
      </p:sp>
    </p:spTree>
    <p:extLst>
      <p:ext uri="{BB962C8B-B14F-4D97-AF65-F5344CB8AC3E}">
        <p14:creationId xmlns:p14="http://schemas.microsoft.com/office/powerpoint/2010/main" val="1045999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068A39-9488-F543-AC56-4606BF787E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D0DB11E-D2E7-F447-BEA8-E92CD4DE42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2A6BB98-4056-B64D-B4D6-BF708CE7A7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FC5B1B-9F16-7641-BE1A-AC66A7B3DF45}" type="datetimeFigureOut">
              <a:rPr lang="en-US" smtClean="0"/>
              <a:t>8/16/24</a:t>
            </a:fld>
            <a:endParaRPr lang="en-US"/>
          </a:p>
        </p:txBody>
      </p:sp>
      <p:sp>
        <p:nvSpPr>
          <p:cNvPr id="5" name="Footer Placeholder 4">
            <a:extLst>
              <a:ext uri="{FF2B5EF4-FFF2-40B4-BE49-F238E27FC236}">
                <a16:creationId xmlns:a16="http://schemas.microsoft.com/office/drawing/2014/main" id="{3ACE115E-B93D-5C46-99F5-492BE4064B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5E455A-0338-4042-BC36-C9C8AC2105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3F5DA0-1A3E-934C-9023-C8DCB00FCBBA}" type="slidenum">
              <a:rPr lang="en-US" smtClean="0"/>
              <a:t>‹#›</a:t>
            </a:fld>
            <a:endParaRPr lang="en-US"/>
          </a:p>
        </p:txBody>
      </p:sp>
    </p:spTree>
    <p:extLst>
      <p:ext uri="{BB962C8B-B14F-4D97-AF65-F5344CB8AC3E}">
        <p14:creationId xmlns:p14="http://schemas.microsoft.com/office/powerpoint/2010/main" val="19603253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4734A-F1A4-3749-8C83-CD4B61FCF2B4}"/>
              </a:ext>
            </a:extLst>
          </p:cNvPr>
          <p:cNvSpPr>
            <a:spLocks noGrp="1"/>
          </p:cNvSpPr>
          <p:nvPr>
            <p:ph type="ctrTitle"/>
          </p:nvPr>
        </p:nvSpPr>
        <p:spPr/>
        <p:txBody>
          <a:bodyPr/>
          <a:lstStyle/>
          <a:p>
            <a:r>
              <a:rPr lang="en-US" dirty="0"/>
              <a:t>Introduction to </a:t>
            </a:r>
            <a:br>
              <a:rPr lang="en-US" dirty="0"/>
            </a:br>
            <a:r>
              <a:rPr lang="en-US" dirty="0"/>
              <a:t>Cloud computing</a:t>
            </a:r>
          </a:p>
        </p:txBody>
      </p:sp>
      <p:sp>
        <p:nvSpPr>
          <p:cNvPr id="3" name="Subtitle 2">
            <a:extLst>
              <a:ext uri="{FF2B5EF4-FFF2-40B4-BE49-F238E27FC236}">
                <a16:creationId xmlns:a16="http://schemas.microsoft.com/office/drawing/2014/main" id="{1A2D6D0D-FD40-C14D-8C13-6FC68AE41FBC}"/>
              </a:ext>
            </a:extLst>
          </p:cNvPr>
          <p:cNvSpPr>
            <a:spLocks noGrp="1"/>
          </p:cNvSpPr>
          <p:nvPr>
            <p:ph type="subTitle" idx="1"/>
          </p:nvPr>
        </p:nvSpPr>
        <p:spPr/>
        <p:txBody>
          <a:bodyPr/>
          <a:lstStyle/>
          <a:p>
            <a:r>
              <a:rPr lang="en-US"/>
              <a:t>Module 1</a:t>
            </a:r>
          </a:p>
          <a:p>
            <a:endParaRPr lang="en-US" dirty="0"/>
          </a:p>
          <a:p>
            <a:r>
              <a:rPr lang="en-US" dirty="0"/>
              <a:t>Dr Bijoy A Jose</a:t>
            </a:r>
          </a:p>
        </p:txBody>
      </p:sp>
    </p:spTree>
    <p:extLst>
      <p:ext uri="{BB962C8B-B14F-4D97-AF65-F5344CB8AC3E}">
        <p14:creationId xmlns:p14="http://schemas.microsoft.com/office/powerpoint/2010/main" val="22956815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4D081-60B8-39E7-3B2F-55A4510A4B78}"/>
              </a:ext>
            </a:extLst>
          </p:cNvPr>
          <p:cNvSpPr>
            <a:spLocks noGrp="1"/>
          </p:cNvSpPr>
          <p:nvPr>
            <p:ph type="title"/>
          </p:nvPr>
        </p:nvSpPr>
        <p:spPr/>
        <p:txBody>
          <a:bodyPr/>
          <a:lstStyle/>
          <a:p>
            <a:r>
              <a:rPr lang="en-US" dirty="0"/>
              <a:t>Client Server </a:t>
            </a:r>
            <a:br>
              <a:rPr lang="en-US" dirty="0"/>
            </a:br>
            <a:r>
              <a:rPr lang="en-US" dirty="0"/>
              <a:t>vs Peer to Peer</a:t>
            </a:r>
          </a:p>
        </p:txBody>
      </p:sp>
      <p:grpSp>
        <p:nvGrpSpPr>
          <p:cNvPr id="6" name="Group 5">
            <a:extLst>
              <a:ext uri="{FF2B5EF4-FFF2-40B4-BE49-F238E27FC236}">
                <a16:creationId xmlns:a16="http://schemas.microsoft.com/office/drawing/2014/main" id="{79F46C6E-47EB-2413-E067-EFBFC8F2C856}"/>
              </a:ext>
            </a:extLst>
          </p:cNvPr>
          <p:cNvGrpSpPr/>
          <p:nvPr/>
        </p:nvGrpSpPr>
        <p:grpSpPr>
          <a:xfrm>
            <a:off x="5261113" y="238538"/>
            <a:ext cx="6092687" cy="6453809"/>
            <a:chOff x="5672206" y="238539"/>
            <a:chExt cx="5681594" cy="5900098"/>
          </a:xfrm>
        </p:grpSpPr>
        <p:pic>
          <p:nvPicPr>
            <p:cNvPr id="4" name="Picture 3">
              <a:extLst>
                <a:ext uri="{FF2B5EF4-FFF2-40B4-BE49-F238E27FC236}">
                  <a16:creationId xmlns:a16="http://schemas.microsoft.com/office/drawing/2014/main" id="{3DF3CA85-C476-3EBA-21BF-9F4A4A0FC4B8}"/>
                </a:ext>
              </a:extLst>
            </p:cNvPr>
            <p:cNvPicPr>
              <a:picLocks noChangeAspect="1"/>
            </p:cNvPicPr>
            <p:nvPr/>
          </p:nvPicPr>
          <p:blipFill>
            <a:blip r:embed="rId2"/>
            <a:stretch>
              <a:fillRect/>
            </a:stretch>
          </p:blipFill>
          <p:spPr>
            <a:xfrm>
              <a:off x="5685458" y="238539"/>
              <a:ext cx="5668342" cy="4558988"/>
            </a:xfrm>
            <a:prstGeom prst="rect">
              <a:avLst/>
            </a:prstGeom>
          </p:spPr>
        </p:pic>
        <p:pic>
          <p:nvPicPr>
            <p:cNvPr id="5" name="Picture 4">
              <a:extLst>
                <a:ext uri="{FF2B5EF4-FFF2-40B4-BE49-F238E27FC236}">
                  <a16:creationId xmlns:a16="http://schemas.microsoft.com/office/drawing/2014/main" id="{BE0F501A-C349-D312-3A52-44C8C10711D8}"/>
                </a:ext>
              </a:extLst>
            </p:cNvPr>
            <p:cNvPicPr>
              <a:picLocks noChangeAspect="1"/>
            </p:cNvPicPr>
            <p:nvPr/>
          </p:nvPicPr>
          <p:blipFill>
            <a:blip r:embed="rId3"/>
            <a:stretch>
              <a:fillRect/>
            </a:stretch>
          </p:blipFill>
          <p:spPr>
            <a:xfrm>
              <a:off x="5672206" y="4596848"/>
              <a:ext cx="5668342" cy="1541789"/>
            </a:xfrm>
            <a:prstGeom prst="rect">
              <a:avLst/>
            </a:prstGeom>
          </p:spPr>
        </p:pic>
      </p:grpSp>
    </p:spTree>
    <p:extLst>
      <p:ext uri="{BB962C8B-B14F-4D97-AF65-F5344CB8AC3E}">
        <p14:creationId xmlns:p14="http://schemas.microsoft.com/office/powerpoint/2010/main" val="2653902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41FB5-1BA4-A24C-B6C8-5E1C7B372E24}"/>
              </a:ext>
            </a:extLst>
          </p:cNvPr>
          <p:cNvSpPr>
            <a:spLocks noGrp="1"/>
          </p:cNvSpPr>
          <p:nvPr>
            <p:ph type="title"/>
          </p:nvPr>
        </p:nvSpPr>
        <p:spPr/>
        <p:txBody>
          <a:bodyPr/>
          <a:lstStyle/>
          <a:p>
            <a:r>
              <a:rPr lang="en-US" dirty="0"/>
              <a:t>Cloud computing: origins</a:t>
            </a:r>
          </a:p>
        </p:txBody>
      </p:sp>
      <p:pic>
        <p:nvPicPr>
          <p:cNvPr id="4" name="Picture 3">
            <a:extLst>
              <a:ext uri="{FF2B5EF4-FFF2-40B4-BE49-F238E27FC236}">
                <a16:creationId xmlns:a16="http://schemas.microsoft.com/office/drawing/2014/main" id="{E4B0FC4D-7DAE-FA41-857A-BA2E61EEF09F}"/>
              </a:ext>
            </a:extLst>
          </p:cNvPr>
          <p:cNvPicPr>
            <a:picLocks noChangeAspect="1"/>
          </p:cNvPicPr>
          <p:nvPr/>
        </p:nvPicPr>
        <p:blipFill>
          <a:blip r:embed="rId2"/>
          <a:stretch>
            <a:fillRect/>
          </a:stretch>
        </p:blipFill>
        <p:spPr>
          <a:xfrm>
            <a:off x="888380" y="2286000"/>
            <a:ext cx="7804770" cy="3434862"/>
          </a:xfrm>
          <a:prstGeom prst="rect">
            <a:avLst/>
          </a:prstGeom>
        </p:spPr>
      </p:pic>
    </p:spTree>
    <p:extLst>
      <p:ext uri="{BB962C8B-B14F-4D97-AF65-F5344CB8AC3E}">
        <p14:creationId xmlns:p14="http://schemas.microsoft.com/office/powerpoint/2010/main" val="11912628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F2B97-6259-1742-AA8E-181514674ECB}"/>
              </a:ext>
            </a:extLst>
          </p:cNvPr>
          <p:cNvSpPr>
            <a:spLocks noGrp="1"/>
          </p:cNvSpPr>
          <p:nvPr>
            <p:ph type="title"/>
          </p:nvPr>
        </p:nvSpPr>
        <p:spPr/>
        <p:txBody>
          <a:bodyPr/>
          <a:lstStyle/>
          <a:p>
            <a:r>
              <a:rPr lang="en-US" dirty="0"/>
              <a:t>What is cloud computing?</a:t>
            </a:r>
          </a:p>
        </p:txBody>
      </p:sp>
      <p:sp>
        <p:nvSpPr>
          <p:cNvPr id="3" name="Content Placeholder 2">
            <a:extLst>
              <a:ext uri="{FF2B5EF4-FFF2-40B4-BE49-F238E27FC236}">
                <a16:creationId xmlns:a16="http://schemas.microsoft.com/office/drawing/2014/main" id="{F6F21374-8A96-9248-8954-30CEBE8E72CE}"/>
              </a:ext>
            </a:extLst>
          </p:cNvPr>
          <p:cNvSpPr>
            <a:spLocks noGrp="1"/>
          </p:cNvSpPr>
          <p:nvPr>
            <p:ph idx="1"/>
          </p:nvPr>
        </p:nvSpPr>
        <p:spPr/>
        <p:txBody>
          <a:bodyPr/>
          <a:lstStyle/>
          <a:p>
            <a:r>
              <a:rPr lang="en-IN" sz="1800" dirty="0">
                <a:effectLst/>
                <a:latin typeface="Cambria" panose="02040503050406030204" pitchFamily="18" charset="0"/>
              </a:rPr>
              <a:t>Cloud computing is Internet-based computing, whereby hardware and software resources are provided to users on-demand. </a:t>
            </a:r>
          </a:p>
          <a:p>
            <a:endParaRPr lang="en-IN" sz="1800" dirty="0">
              <a:latin typeface="Cambria" panose="02040503050406030204" pitchFamily="18" charset="0"/>
            </a:endParaRPr>
          </a:p>
          <a:p>
            <a:r>
              <a:rPr lang="en-IN" sz="1800" dirty="0">
                <a:effectLst/>
                <a:latin typeface="Cambria" panose="02040503050406030204" pitchFamily="18" charset="0"/>
              </a:rPr>
              <a:t>It is a by-product and consequence of the ease-of-access to remote computing sites provided by the Internet.</a:t>
            </a:r>
          </a:p>
          <a:p>
            <a:endParaRPr lang="en-IN" sz="1800" dirty="0">
              <a:latin typeface="Cambria" panose="02040503050406030204" pitchFamily="18" charset="0"/>
            </a:endParaRPr>
          </a:p>
          <a:p>
            <a:r>
              <a:rPr lang="en-IN" sz="1800" dirty="0">
                <a:effectLst/>
                <a:latin typeface="Cambria" panose="02040503050406030204" pitchFamily="18" charset="0"/>
              </a:rPr>
              <a:t>Through cloud computing, you are able to use software delivered through the Internet on the browser without any installation, host an application on the Internet, set up your own remote file storage and database system and more </a:t>
            </a:r>
            <a:endParaRPr lang="en-IN" dirty="0"/>
          </a:p>
          <a:p>
            <a:endParaRPr lang="en-US" dirty="0"/>
          </a:p>
        </p:txBody>
      </p:sp>
    </p:spTree>
    <p:extLst>
      <p:ext uri="{BB962C8B-B14F-4D97-AF65-F5344CB8AC3E}">
        <p14:creationId xmlns:p14="http://schemas.microsoft.com/office/powerpoint/2010/main" val="13510808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93FB7-8A5B-5746-A004-0FF8C8A31893}"/>
              </a:ext>
            </a:extLst>
          </p:cNvPr>
          <p:cNvSpPr>
            <a:spLocks noGrp="1"/>
          </p:cNvSpPr>
          <p:nvPr>
            <p:ph type="title"/>
          </p:nvPr>
        </p:nvSpPr>
        <p:spPr/>
        <p:txBody>
          <a:bodyPr/>
          <a:lstStyle/>
          <a:p>
            <a:r>
              <a:rPr lang="en-US" dirty="0"/>
              <a:t>Cloud computing</a:t>
            </a:r>
          </a:p>
        </p:txBody>
      </p:sp>
      <p:pic>
        <p:nvPicPr>
          <p:cNvPr id="4" name="Picture 3">
            <a:extLst>
              <a:ext uri="{FF2B5EF4-FFF2-40B4-BE49-F238E27FC236}">
                <a16:creationId xmlns:a16="http://schemas.microsoft.com/office/drawing/2014/main" id="{B8F6B2FD-797C-2B43-A170-E2D7ADC3AA2B}"/>
              </a:ext>
            </a:extLst>
          </p:cNvPr>
          <p:cNvPicPr>
            <a:picLocks noChangeAspect="1"/>
          </p:cNvPicPr>
          <p:nvPr/>
        </p:nvPicPr>
        <p:blipFill>
          <a:blip r:embed="rId2"/>
          <a:stretch>
            <a:fillRect/>
          </a:stretch>
        </p:blipFill>
        <p:spPr>
          <a:xfrm>
            <a:off x="4591373" y="656280"/>
            <a:ext cx="6506368" cy="5836595"/>
          </a:xfrm>
          <a:prstGeom prst="rect">
            <a:avLst/>
          </a:prstGeom>
        </p:spPr>
      </p:pic>
    </p:spTree>
    <p:extLst>
      <p:ext uri="{BB962C8B-B14F-4D97-AF65-F5344CB8AC3E}">
        <p14:creationId xmlns:p14="http://schemas.microsoft.com/office/powerpoint/2010/main" val="4229343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93FB7-8A5B-5746-A004-0FF8C8A31893}"/>
              </a:ext>
            </a:extLst>
          </p:cNvPr>
          <p:cNvSpPr>
            <a:spLocks noGrp="1"/>
          </p:cNvSpPr>
          <p:nvPr>
            <p:ph type="title"/>
          </p:nvPr>
        </p:nvSpPr>
        <p:spPr/>
        <p:txBody>
          <a:bodyPr/>
          <a:lstStyle/>
          <a:p>
            <a:r>
              <a:rPr lang="en-US" dirty="0"/>
              <a:t>Cloud computing</a:t>
            </a:r>
          </a:p>
        </p:txBody>
      </p:sp>
      <p:pic>
        <p:nvPicPr>
          <p:cNvPr id="3" name="Picture 2">
            <a:extLst>
              <a:ext uri="{FF2B5EF4-FFF2-40B4-BE49-F238E27FC236}">
                <a16:creationId xmlns:a16="http://schemas.microsoft.com/office/drawing/2014/main" id="{D1CE4314-D8A1-7D4A-B1E9-3C8984D81D1A}"/>
              </a:ext>
            </a:extLst>
          </p:cNvPr>
          <p:cNvPicPr>
            <a:picLocks noChangeAspect="1"/>
          </p:cNvPicPr>
          <p:nvPr/>
        </p:nvPicPr>
        <p:blipFill>
          <a:blip r:embed="rId2"/>
          <a:stretch>
            <a:fillRect/>
          </a:stretch>
        </p:blipFill>
        <p:spPr>
          <a:xfrm>
            <a:off x="1810607" y="1782980"/>
            <a:ext cx="8556711" cy="4525659"/>
          </a:xfrm>
          <a:prstGeom prst="rect">
            <a:avLst/>
          </a:prstGeom>
        </p:spPr>
      </p:pic>
    </p:spTree>
    <p:extLst>
      <p:ext uri="{BB962C8B-B14F-4D97-AF65-F5344CB8AC3E}">
        <p14:creationId xmlns:p14="http://schemas.microsoft.com/office/powerpoint/2010/main" val="648665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A066E-5F8E-7842-8B2B-9B9919D91884}"/>
              </a:ext>
            </a:extLst>
          </p:cNvPr>
          <p:cNvSpPr>
            <a:spLocks noGrp="1"/>
          </p:cNvSpPr>
          <p:nvPr>
            <p:ph type="title"/>
          </p:nvPr>
        </p:nvSpPr>
        <p:spPr/>
        <p:txBody>
          <a:bodyPr/>
          <a:lstStyle/>
          <a:p>
            <a:r>
              <a:rPr lang="en-US" dirty="0"/>
              <a:t>Types of Clouds</a:t>
            </a:r>
          </a:p>
        </p:txBody>
      </p:sp>
      <p:pic>
        <p:nvPicPr>
          <p:cNvPr id="4" name="Picture 3">
            <a:extLst>
              <a:ext uri="{FF2B5EF4-FFF2-40B4-BE49-F238E27FC236}">
                <a16:creationId xmlns:a16="http://schemas.microsoft.com/office/drawing/2014/main" id="{B486891E-B3B7-C74D-B175-EAE97DED265C}"/>
              </a:ext>
            </a:extLst>
          </p:cNvPr>
          <p:cNvPicPr>
            <a:picLocks noChangeAspect="1"/>
          </p:cNvPicPr>
          <p:nvPr/>
        </p:nvPicPr>
        <p:blipFill>
          <a:blip r:embed="rId2"/>
          <a:stretch>
            <a:fillRect/>
          </a:stretch>
        </p:blipFill>
        <p:spPr>
          <a:xfrm>
            <a:off x="2300050" y="1802197"/>
            <a:ext cx="6708369" cy="4505325"/>
          </a:xfrm>
          <a:prstGeom prst="rect">
            <a:avLst/>
          </a:prstGeom>
        </p:spPr>
      </p:pic>
    </p:spTree>
    <p:extLst>
      <p:ext uri="{BB962C8B-B14F-4D97-AF65-F5344CB8AC3E}">
        <p14:creationId xmlns:p14="http://schemas.microsoft.com/office/powerpoint/2010/main" val="4811709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F2B97-6259-1742-AA8E-181514674ECB}"/>
              </a:ext>
            </a:extLst>
          </p:cNvPr>
          <p:cNvSpPr>
            <a:spLocks noGrp="1"/>
          </p:cNvSpPr>
          <p:nvPr>
            <p:ph type="title"/>
          </p:nvPr>
        </p:nvSpPr>
        <p:spPr/>
        <p:txBody>
          <a:bodyPr/>
          <a:lstStyle/>
          <a:p>
            <a:r>
              <a:rPr lang="en-US" dirty="0"/>
              <a:t>Principles of cloud computing</a:t>
            </a:r>
          </a:p>
        </p:txBody>
      </p:sp>
      <p:sp>
        <p:nvSpPr>
          <p:cNvPr id="3" name="Content Placeholder 2">
            <a:extLst>
              <a:ext uri="{FF2B5EF4-FFF2-40B4-BE49-F238E27FC236}">
                <a16:creationId xmlns:a16="http://schemas.microsoft.com/office/drawing/2014/main" id="{F6F21374-8A96-9248-8954-30CEBE8E72CE}"/>
              </a:ext>
            </a:extLst>
          </p:cNvPr>
          <p:cNvSpPr>
            <a:spLocks noGrp="1"/>
          </p:cNvSpPr>
          <p:nvPr>
            <p:ph idx="1"/>
          </p:nvPr>
        </p:nvSpPr>
        <p:spPr/>
        <p:txBody>
          <a:bodyPr>
            <a:noAutofit/>
          </a:bodyPr>
          <a:lstStyle/>
          <a:p>
            <a:r>
              <a:rPr lang="en-IN" sz="1600" b="1" dirty="0">
                <a:effectLst/>
                <a:latin typeface="Cambria,BoldItalic"/>
              </a:rPr>
              <a:t>Resource pooling</a:t>
            </a:r>
            <a:r>
              <a:rPr lang="en-IN" sz="1600" dirty="0">
                <a:effectLst/>
                <a:latin typeface="Cambria,BoldItalic"/>
              </a:rPr>
              <a:t>: </a:t>
            </a:r>
            <a:r>
              <a:rPr lang="en-IN" sz="1600" dirty="0">
                <a:effectLst/>
                <a:latin typeface="Cambria" panose="02040503050406030204" pitchFamily="18" charset="0"/>
              </a:rPr>
              <a:t>Cloud computing providers harness large economies of scale through resources pooling. They put together a vast network of servers and hard drives and apply the same set of configurations, protection and the works for them. </a:t>
            </a:r>
          </a:p>
          <a:p>
            <a:endParaRPr lang="en-IN" sz="1600" dirty="0">
              <a:effectLst/>
            </a:endParaRPr>
          </a:p>
          <a:p>
            <a:pPr>
              <a:buFont typeface="Symbol" pitchFamily="2" charset="2"/>
              <a:buChar char="·"/>
            </a:pPr>
            <a:r>
              <a:rPr lang="en-IN" sz="1600" dirty="0">
                <a:effectLst/>
                <a:latin typeface="Symbol" pitchFamily="2" charset="2"/>
              </a:rPr>
              <a:t> </a:t>
            </a:r>
            <a:r>
              <a:rPr lang="en-IN" sz="1600" b="1" dirty="0">
                <a:effectLst/>
                <a:latin typeface="Cambria,BoldItalic"/>
              </a:rPr>
              <a:t>Virtualization</a:t>
            </a:r>
            <a:r>
              <a:rPr lang="en-IN" sz="1600" dirty="0">
                <a:effectLst/>
                <a:latin typeface="Cambria,BoldItalic"/>
              </a:rPr>
              <a:t>: </a:t>
            </a:r>
            <a:r>
              <a:rPr lang="en-IN" sz="1600" dirty="0">
                <a:effectLst/>
                <a:latin typeface="Cambria" panose="02040503050406030204" pitchFamily="18" charset="0"/>
              </a:rPr>
              <a:t>Users do not have to care about the physical states of their hardware nor worry about hardware compatibility. </a:t>
            </a:r>
          </a:p>
          <a:p>
            <a:pPr>
              <a:buFont typeface="Symbol" pitchFamily="2" charset="2"/>
              <a:buChar char="·"/>
            </a:pPr>
            <a:endParaRPr lang="en-IN" sz="1600" dirty="0">
              <a:effectLst/>
            </a:endParaRPr>
          </a:p>
          <a:p>
            <a:pPr>
              <a:buFont typeface="Symbol" pitchFamily="2" charset="2"/>
              <a:buChar char="·"/>
            </a:pPr>
            <a:r>
              <a:rPr lang="en-IN" sz="1600" dirty="0">
                <a:effectLst/>
                <a:latin typeface="Symbol" pitchFamily="2" charset="2"/>
              </a:rPr>
              <a:t> </a:t>
            </a:r>
            <a:r>
              <a:rPr lang="en-IN" sz="1600" b="1" dirty="0">
                <a:effectLst/>
                <a:latin typeface="Cambria,BoldItalic"/>
              </a:rPr>
              <a:t>Elasticity</a:t>
            </a:r>
            <a:r>
              <a:rPr lang="en-IN" sz="1600" dirty="0">
                <a:effectLst/>
                <a:latin typeface="Cambria,BoldItalic"/>
              </a:rPr>
              <a:t>: </a:t>
            </a:r>
            <a:r>
              <a:rPr lang="en-IN" sz="1600" dirty="0">
                <a:effectLst/>
                <a:latin typeface="Cambria" panose="02040503050406030204" pitchFamily="18" charset="0"/>
              </a:rPr>
              <a:t>Addition of more hard disk space or server bandwidth can be done with just a few clicks of the mouse on-demand. Geographical scalability is also available in cloud computing - one can choose to replicate data to several data centres around the world. </a:t>
            </a:r>
          </a:p>
          <a:p>
            <a:pPr>
              <a:buFont typeface="Symbol" pitchFamily="2" charset="2"/>
              <a:buChar char="·"/>
            </a:pPr>
            <a:endParaRPr lang="en-IN" sz="1600" dirty="0">
              <a:effectLst/>
            </a:endParaRPr>
          </a:p>
          <a:p>
            <a:pPr>
              <a:buFont typeface="Symbol" pitchFamily="2" charset="2"/>
              <a:buChar char="·"/>
            </a:pPr>
            <a:r>
              <a:rPr lang="en-IN" sz="1600" dirty="0">
                <a:effectLst/>
                <a:latin typeface="Symbol" pitchFamily="2" charset="2"/>
              </a:rPr>
              <a:t> </a:t>
            </a:r>
            <a:r>
              <a:rPr lang="en-IN" sz="1600" b="1" dirty="0">
                <a:effectLst/>
                <a:latin typeface="Cambria,BoldItalic"/>
              </a:rPr>
              <a:t>Automatic/easy resource deployment</a:t>
            </a:r>
            <a:r>
              <a:rPr lang="en-IN" sz="1600" dirty="0">
                <a:effectLst/>
                <a:latin typeface="Cambria,BoldItalic"/>
              </a:rPr>
              <a:t>: </a:t>
            </a:r>
            <a:r>
              <a:rPr lang="en-IN" sz="1600" dirty="0">
                <a:effectLst/>
                <a:latin typeface="Cambria" panose="02040503050406030204" pitchFamily="18" charset="0"/>
              </a:rPr>
              <a:t>The user only needs to choose the types and specifications of the resources he require and the cloud computing provider will configure and set them up automatically. </a:t>
            </a:r>
          </a:p>
          <a:p>
            <a:pPr>
              <a:buFont typeface="Symbol" pitchFamily="2" charset="2"/>
              <a:buChar char="·"/>
            </a:pPr>
            <a:endParaRPr lang="en-IN" sz="1600" dirty="0">
              <a:effectLst/>
            </a:endParaRPr>
          </a:p>
          <a:p>
            <a:pPr marL="0" indent="0">
              <a:buNone/>
            </a:pPr>
            <a:r>
              <a:rPr lang="en-IN" sz="1600" dirty="0">
                <a:effectLst/>
                <a:latin typeface="Symbol" pitchFamily="2" charset="2"/>
              </a:rPr>
              <a:t>  </a:t>
            </a:r>
            <a:r>
              <a:rPr lang="en-IN" sz="1600" b="1" dirty="0">
                <a:effectLst/>
                <a:latin typeface="Cambria,BoldItalic"/>
              </a:rPr>
              <a:t>Metered billing</a:t>
            </a:r>
            <a:r>
              <a:rPr lang="en-IN" sz="1600" dirty="0">
                <a:effectLst/>
                <a:latin typeface="Cambria,BoldItalic"/>
              </a:rPr>
              <a:t>: </a:t>
            </a:r>
            <a:r>
              <a:rPr lang="en-IN" sz="1600" dirty="0">
                <a:effectLst/>
                <a:latin typeface="Cambria" panose="02040503050406030204" pitchFamily="18" charset="0"/>
              </a:rPr>
              <a:t>Users are charged for only what they use</a:t>
            </a:r>
            <a:br>
              <a:rPr lang="en-IN" sz="1600" dirty="0">
                <a:effectLst/>
                <a:latin typeface="Cambria" panose="02040503050406030204" pitchFamily="18" charset="0"/>
              </a:rPr>
            </a:br>
            <a:endParaRPr lang="en-IN" sz="1600" dirty="0">
              <a:effectLst/>
            </a:endParaRPr>
          </a:p>
        </p:txBody>
      </p:sp>
    </p:spTree>
    <p:extLst>
      <p:ext uri="{BB962C8B-B14F-4D97-AF65-F5344CB8AC3E}">
        <p14:creationId xmlns:p14="http://schemas.microsoft.com/office/powerpoint/2010/main" val="30723785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F2B97-6259-1742-AA8E-181514674ECB}"/>
              </a:ext>
            </a:extLst>
          </p:cNvPr>
          <p:cNvSpPr>
            <a:spLocks noGrp="1"/>
          </p:cNvSpPr>
          <p:nvPr>
            <p:ph type="title"/>
          </p:nvPr>
        </p:nvSpPr>
        <p:spPr/>
        <p:txBody>
          <a:bodyPr/>
          <a:lstStyle/>
          <a:p>
            <a:r>
              <a:rPr lang="en-US" dirty="0"/>
              <a:t>Cloud Computing stack</a:t>
            </a:r>
          </a:p>
        </p:txBody>
      </p:sp>
      <p:pic>
        <p:nvPicPr>
          <p:cNvPr id="6" name="Picture 5">
            <a:extLst>
              <a:ext uri="{FF2B5EF4-FFF2-40B4-BE49-F238E27FC236}">
                <a16:creationId xmlns:a16="http://schemas.microsoft.com/office/drawing/2014/main" id="{C473AB85-992B-084B-9952-C598AD3815CF}"/>
              </a:ext>
            </a:extLst>
          </p:cNvPr>
          <p:cNvPicPr>
            <a:picLocks noChangeAspect="1"/>
          </p:cNvPicPr>
          <p:nvPr/>
        </p:nvPicPr>
        <p:blipFill>
          <a:blip r:embed="rId2"/>
          <a:stretch>
            <a:fillRect/>
          </a:stretch>
        </p:blipFill>
        <p:spPr>
          <a:xfrm>
            <a:off x="2450757" y="1690688"/>
            <a:ext cx="7290486" cy="4919416"/>
          </a:xfrm>
          <a:prstGeom prst="rect">
            <a:avLst/>
          </a:prstGeom>
        </p:spPr>
      </p:pic>
    </p:spTree>
    <p:extLst>
      <p:ext uri="{BB962C8B-B14F-4D97-AF65-F5344CB8AC3E}">
        <p14:creationId xmlns:p14="http://schemas.microsoft.com/office/powerpoint/2010/main" val="10899142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B857A-6746-F04F-B209-4084AD7801A9}"/>
              </a:ext>
            </a:extLst>
          </p:cNvPr>
          <p:cNvSpPr>
            <a:spLocks noGrp="1"/>
          </p:cNvSpPr>
          <p:nvPr>
            <p:ph type="title"/>
          </p:nvPr>
        </p:nvSpPr>
        <p:spPr/>
        <p:txBody>
          <a:bodyPr/>
          <a:lstStyle/>
          <a:p>
            <a:r>
              <a:rPr lang="en-US" dirty="0"/>
              <a:t>Examples of Computing services</a:t>
            </a:r>
          </a:p>
        </p:txBody>
      </p:sp>
      <p:pic>
        <p:nvPicPr>
          <p:cNvPr id="4" name="Picture 3">
            <a:extLst>
              <a:ext uri="{FF2B5EF4-FFF2-40B4-BE49-F238E27FC236}">
                <a16:creationId xmlns:a16="http://schemas.microsoft.com/office/drawing/2014/main" id="{64EAD852-94A9-E748-970C-D3331DA7BCD5}"/>
              </a:ext>
            </a:extLst>
          </p:cNvPr>
          <p:cNvPicPr>
            <a:picLocks noChangeAspect="1"/>
          </p:cNvPicPr>
          <p:nvPr/>
        </p:nvPicPr>
        <p:blipFill>
          <a:blip r:embed="rId2"/>
          <a:stretch>
            <a:fillRect/>
          </a:stretch>
        </p:blipFill>
        <p:spPr>
          <a:xfrm>
            <a:off x="733323" y="2203793"/>
            <a:ext cx="9828100" cy="3332034"/>
          </a:xfrm>
          <a:prstGeom prst="rect">
            <a:avLst/>
          </a:prstGeom>
        </p:spPr>
      </p:pic>
    </p:spTree>
    <p:extLst>
      <p:ext uri="{BB962C8B-B14F-4D97-AF65-F5344CB8AC3E}">
        <p14:creationId xmlns:p14="http://schemas.microsoft.com/office/powerpoint/2010/main" val="29562498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5BF15-5E8F-2549-B526-E1D6CDB4D243}"/>
              </a:ext>
            </a:extLst>
          </p:cNvPr>
          <p:cNvSpPr>
            <a:spLocks noGrp="1"/>
          </p:cNvSpPr>
          <p:nvPr>
            <p:ph type="title"/>
          </p:nvPr>
        </p:nvSpPr>
        <p:spPr/>
        <p:txBody>
          <a:bodyPr/>
          <a:lstStyle/>
          <a:p>
            <a:r>
              <a:rPr lang="en-US" dirty="0" err="1"/>
              <a:t>Eg</a:t>
            </a:r>
            <a:r>
              <a:rPr lang="en-US" dirty="0"/>
              <a:t>: Rackspace provisioning an OS</a:t>
            </a:r>
          </a:p>
        </p:txBody>
      </p:sp>
      <p:pic>
        <p:nvPicPr>
          <p:cNvPr id="4" name="Picture 3">
            <a:extLst>
              <a:ext uri="{FF2B5EF4-FFF2-40B4-BE49-F238E27FC236}">
                <a16:creationId xmlns:a16="http://schemas.microsoft.com/office/drawing/2014/main" id="{F5E2D9D0-C3B4-0D42-AFC9-09B92579A9BC}"/>
              </a:ext>
            </a:extLst>
          </p:cNvPr>
          <p:cNvPicPr>
            <a:picLocks noChangeAspect="1"/>
          </p:cNvPicPr>
          <p:nvPr/>
        </p:nvPicPr>
        <p:blipFill>
          <a:blip r:embed="rId2"/>
          <a:stretch>
            <a:fillRect/>
          </a:stretch>
        </p:blipFill>
        <p:spPr>
          <a:xfrm>
            <a:off x="838200" y="2290633"/>
            <a:ext cx="8711457" cy="3986599"/>
          </a:xfrm>
          <a:prstGeom prst="rect">
            <a:avLst/>
          </a:prstGeom>
        </p:spPr>
      </p:pic>
    </p:spTree>
    <p:extLst>
      <p:ext uri="{BB962C8B-B14F-4D97-AF65-F5344CB8AC3E}">
        <p14:creationId xmlns:p14="http://schemas.microsoft.com/office/powerpoint/2010/main" val="33259482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48E7F-217B-A643-90B6-3E84E74C5108}"/>
              </a:ext>
            </a:extLst>
          </p:cNvPr>
          <p:cNvSpPr>
            <a:spLocks noGrp="1"/>
          </p:cNvSpPr>
          <p:nvPr>
            <p:ph type="title"/>
          </p:nvPr>
        </p:nvSpPr>
        <p:spPr/>
        <p:txBody>
          <a:bodyPr/>
          <a:lstStyle/>
          <a:p>
            <a:r>
              <a:rPr lang="en-US" dirty="0"/>
              <a:t>Evolution of computing</a:t>
            </a:r>
          </a:p>
        </p:txBody>
      </p:sp>
      <p:pic>
        <p:nvPicPr>
          <p:cNvPr id="4" name="Picture 3">
            <a:extLst>
              <a:ext uri="{FF2B5EF4-FFF2-40B4-BE49-F238E27FC236}">
                <a16:creationId xmlns:a16="http://schemas.microsoft.com/office/drawing/2014/main" id="{2AFBF4B0-2DFC-FA75-5B24-C368CFB6ED10}"/>
              </a:ext>
            </a:extLst>
          </p:cNvPr>
          <p:cNvPicPr>
            <a:picLocks noChangeAspect="1"/>
          </p:cNvPicPr>
          <p:nvPr/>
        </p:nvPicPr>
        <p:blipFill>
          <a:blip r:embed="rId2"/>
          <a:stretch>
            <a:fillRect/>
          </a:stretch>
        </p:blipFill>
        <p:spPr>
          <a:xfrm>
            <a:off x="2016454" y="2099223"/>
            <a:ext cx="7043464" cy="4521938"/>
          </a:xfrm>
          <a:prstGeom prst="rect">
            <a:avLst/>
          </a:prstGeom>
        </p:spPr>
      </p:pic>
    </p:spTree>
    <p:extLst>
      <p:ext uri="{BB962C8B-B14F-4D97-AF65-F5344CB8AC3E}">
        <p14:creationId xmlns:p14="http://schemas.microsoft.com/office/powerpoint/2010/main" val="23917754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1C8C9-357A-9449-9A7F-F9D5C76D4282}"/>
              </a:ext>
            </a:extLst>
          </p:cNvPr>
          <p:cNvSpPr>
            <a:spLocks noGrp="1"/>
          </p:cNvSpPr>
          <p:nvPr>
            <p:ph type="title"/>
          </p:nvPr>
        </p:nvSpPr>
        <p:spPr/>
        <p:txBody>
          <a:bodyPr/>
          <a:lstStyle/>
          <a:p>
            <a:r>
              <a:rPr lang="en-US" dirty="0"/>
              <a:t>Three layered architecture</a:t>
            </a:r>
          </a:p>
        </p:txBody>
      </p:sp>
      <p:sp>
        <p:nvSpPr>
          <p:cNvPr id="3" name="Content Placeholder 2">
            <a:extLst>
              <a:ext uri="{FF2B5EF4-FFF2-40B4-BE49-F238E27FC236}">
                <a16:creationId xmlns:a16="http://schemas.microsoft.com/office/drawing/2014/main" id="{FAD2BAF0-EC92-C049-9AE7-96D5C645D4C0}"/>
              </a:ext>
            </a:extLst>
          </p:cNvPr>
          <p:cNvSpPr>
            <a:spLocks noGrp="1"/>
          </p:cNvSpPr>
          <p:nvPr>
            <p:ph idx="1"/>
          </p:nvPr>
        </p:nvSpPr>
        <p:spPr>
          <a:xfrm>
            <a:off x="838200" y="1603204"/>
            <a:ext cx="11176000" cy="4351338"/>
          </a:xfrm>
        </p:spPr>
        <p:txBody>
          <a:bodyPr/>
          <a:lstStyle/>
          <a:p>
            <a:pPr marL="0" indent="0">
              <a:buNone/>
            </a:pPr>
            <a:r>
              <a:rPr lang="en-IN" sz="1800" b="1" dirty="0">
                <a:effectLst/>
                <a:latin typeface="Cambria" panose="02040503050406030204" pitchFamily="18" charset="0"/>
              </a:rPr>
              <a:t>Availability</a:t>
            </a:r>
            <a:r>
              <a:rPr lang="en-IN" sz="1800" dirty="0">
                <a:effectLst/>
                <a:latin typeface="Cambria" panose="02040503050406030204" pitchFamily="18" charset="0"/>
              </a:rPr>
              <a:t> has two dimensions: </a:t>
            </a:r>
            <a:endParaRPr lang="en-IN" dirty="0"/>
          </a:p>
          <a:p>
            <a:pPr marL="0" indent="0">
              <a:buNone/>
            </a:pPr>
            <a:r>
              <a:rPr lang="en-IN" sz="1800" dirty="0">
                <a:effectLst/>
                <a:latin typeface="Cambria" panose="02040503050406030204" pitchFamily="18" charset="0"/>
              </a:rPr>
              <a:t>Horizontal availability - that describes the regional spread that a service is hosted on </a:t>
            </a:r>
            <a:endParaRPr lang="en-IN" dirty="0">
              <a:effectLst/>
            </a:endParaRPr>
          </a:p>
          <a:p>
            <a:pPr marL="0" indent="0">
              <a:buNone/>
            </a:pPr>
            <a:r>
              <a:rPr lang="en-IN" sz="1800" dirty="0">
                <a:effectLst/>
                <a:latin typeface="Cambria" panose="02040503050406030204" pitchFamily="18" charset="0"/>
              </a:rPr>
              <a:t>Vertical availability - that describes the resilience a service has against a large amount of  traffic in a localised region </a:t>
            </a:r>
          </a:p>
          <a:p>
            <a:pPr marL="0" indent="0">
              <a:buNone/>
            </a:pPr>
            <a:r>
              <a:rPr lang="en-IN" sz="1800" b="1" dirty="0">
                <a:effectLst/>
                <a:latin typeface="Cambria,Bold"/>
              </a:rPr>
              <a:t>Multi-tenancy</a:t>
            </a:r>
            <a:r>
              <a:rPr lang="en-IN" sz="1800" b="1" dirty="0">
                <a:effectLst/>
                <a:latin typeface="Cambria" panose="02040503050406030204" pitchFamily="18" charset="0"/>
              </a:rPr>
              <a:t>, </a:t>
            </a:r>
            <a:r>
              <a:rPr lang="en-IN" sz="1800" dirty="0">
                <a:effectLst/>
                <a:latin typeface="Cambria" panose="02040503050406030204" pitchFamily="18" charset="0"/>
              </a:rPr>
              <a:t>which refers to the ability for a single instance of services to serve multiple clients or tenants, also applies to several different layers of the cloud storage stack and this allows numerous clients to subscribe to the same cloud computing capabilities while retaining privacy and security over their sensitive data. </a:t>
            </a:r>
          </a:p>
          <a:p>
            <a:pPr marL="0" indent="0">
              <a:buNone/>
            </a:pPr>
            <a:endParaRPr lang="en-IN" sz="1200" dirty="0"/>
          </a:p>
          <a:p>
            <a:pPr marL="0" indent="0">
              <a:buNone/>
            </a:pPr>
            <a:endParaRPr lang="en-IN" sz="1800" dirty="0">
              <a:latin typeface="Cambria" panose="02040503050406030204" pitchFamily="18" charset="0"/>
            </a:endParaRPr>
          </a:p>
          <a:p>
            <a:pPr marL="0" indent="0">
              <a:buNone/>
            </a:pPr>
            <a:endParaRPr lang="en-IN" dirty="0">
              <a:effectLst/>
            </a:endParaRPr>
          </a:p>
          <a:p>
            <a:endParaRPr lang="en-US" dirty="0"/>
          </a:p>
        </p:txBody>
      </p:sp>
      <p:pic>
        <p:nvPicPr>
          <p:cNvPr id="4" name="Picture 3">
            <a:extLst>
              <a:ext uri="{FF2B5EF4-FFF2-40B4-BE49-F238E27FC236}">
                <a16:creationId xmlns:a16="http://schemas.microsoft.com/office/drawing/2014/main" id="{61256B0C-EC0D-E64C-BCFD-D0C270D9B294}"/>
              </a:ext>
            </a:extLst>
          </p:cNvPr>
          <p:cNvPicPr>
            <a:picLocks noChangeAspect="1"/>
          </p:cNvPicPr>
          <p:nvPr/>
        </p:nvPicPr>
        <p:blipFill>
          <a:blip r:embed="rId2"/>
          <a:stretch>
            <a:fillRect/>
          </a:stretch>
        </p:blipFill>
        <p:spPr>
          <a:xfrm>
            <a:off x="4252974" y="4001294"/>
            <a:ext cx="7761226" cy="2647521"/>
          </a:xfrm>
          <a:prstGeom prst="rect">
            <a:avLst/>
          </a:prstGeom>
        </p:spPr>
      </p:pic>
    </p:spTree>
    <p:extLst>
      <p:ext uri="{BB962C8B-B14F-4D97-AF65-F5344CB8AC3E}">
        <p14:creationId xmlns:p14="http://schemas.microsoft.com/office/powerpoint/2010/main" val="33924411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1C8C9-357A-9449-9A7F-F9D5C76D4282}"/>
              </a:ext>
            </a:extLst>
          </p:cNvPr>
          <p:cNvSpPr>
            <a:spLocks noGrp="1"/>
          </p:cNvSpPr>
          <p:nvPr>
            <p:ph type="title"/>
          </p:nvPr>
        </p:nvSpPr>
        <p:spPr/>
        <p:txBody>
          <a:bodyPr/>
          <a:lstStyle/>
          <a:p>
            <a:r>
              <a:rPr lang="en-US" dirty="0"/>
              <a:t>Three layered architecture</a:t>
            </a:r>
          </a:p>
        </p:txBody>
      </p:sp>
      <p:sp>
        <p:nvSpPr>
          <p:cNvPr id="3" name="Content Placeholder 2">
            <a:extLst>
              <a:ext uri="{FF2B5EF4-FFF2-40B4-BE49-F238E27FC236}">
                <a16:creationId xmlns:a16="http://schemas.microsoft.com/office/drawing/2014/main" id="{FAD2BAF0-EC92-C049-9AE7-96D5C645D4C0}"/>
              </a:ext>
            </a:extLst>
          </p:cNvPr>
          <p:cNvSpPr>
            <a:spLocks noGrp="1"/>
          </p:cNvSpPr>
          <p:nvPr>
            <p:ph idx="1"/>
          </p:nvPr>
        </p:nvSpPr>
        <p:spPr>
          <a:xfrm>
            <a:off x="838200" y="1603204"/>
            <a:ext cx="11176000" cy="4351338"/>
          </a:xfrm>
        </p:spPr>
        <p:txBody>
          <a:bodyPr>
            <a:normAutofit/>
          </a:bodyPr>
          <a:lstStyle/>
          <a:p>
            <a:pPr marL="0" indent="0">
              <a:buNone/>
            </a:pPr>
            <a:endParaRPr lang="en-IN" sz="1800" dirty="0">
              <a:latin typeface="Cambria" panose="02040503050406030204" pitchFamily="18" charset="0"/>
            </a:endParaRPr>
          </a:p>
          <a:p>
            <a:pPr marL="0" indent="0">
              <a:buNone/>
            </a:pPr>
            <a:r>
              <a:rPr lang="en-IN" sz="1800" dirty="0">
                <a:effectLst/>
                <a:latin typeface="Cambria" panose="02040503050406030204" pitchFamily="18" charset="0"/>
              </a:rPr>
              <a:t>With traditional file hosting, files are typically stored on one server hence clients who are far away from that server will suffer from bad performance. With cloud storage, there are 2 levels of geographical </a:t>
            </a:r>
            <a:r>
              <a:rPr lang="en-IN" sz="1800" b="1" dirty="0">
                <a:effectLst/>
                <a:latin typeface="Cambria" panose="02040503050406030204" pitchFamily="18" charset="0"/>
              </a:rPr>
              <a:t>scalability</a:t>
            </a:r>
            <a:r>
              <a:rPr lang="en-IN" sz="1800" dirty="0">
                <a:effectLst/>
                <a:latin typeface="Cambria" panose="02040503050406030204" pitchFamily="18" charset="0"/>
              </a:rPr>
              <a:t>. Firstly, the file is distributed around multiple servers in the region where your original data is stored at. Secondly, there are on-demand CDNs (content delivery networks). These are networks that have servers distributed globally to allow fast content delivery to clients anywhere in the world </a:t>
            </a:r>
            <a:endParaRPr lang="en-IN" sz="1800" dirty="0"/>
          </a:p>
          <a:p>
            <a:pPr marL="0" indent="0">
              <a:buNone/>
            </a:pPr>
            <a:endParaRPr lang="en-IN" sz="1800" dirty="0">
              <a:effectLst/>
              <a:latin typeface="Cambria" panose="02040503050406030204" pitchFamily="18" charset="0"/>
            </a:endParaRPr>
          </a:p>
          <a:p>
            <a:pPr marL="0" indent="0">
              <a:buNone/>
            </a:pPr>
            <a:r>
              <a:rPr lang="en-IN" sz="1800" dirty="0">
                <a:effectLst/>
                <a:latin typeface="Cambria" panose="02040503050406030204" pitchFamily="18" charset="0"/>
              </a:rPr>
              <a:t>hardware failures are inevitable and could be devastating if backups were not adequate. Cloud providers generally use two different approaches to ensure </a:t>
            </a:r>
            <a:r>
              <a:rPr lang="en-IN" sz="1800" b="1" dirty="0">
                <a:effectLst/>
                <a:latin typeface="Cambria" panose="02040503050406030204" pitchFamily="18" charset="0"/>
              </a:rPr>
              <a:t>reliability</a:t>
            </a:r>
            <a:r>
              <a:rPr lang="en-IN" sz="1800" dirty="0">
                <a:effectLst/>
                <a:latin typeface="Cambria" panose="02040503050406030204" pitchFamily="18" charset="0"/>
              </a:rPr>
              <a:t>. </a:t>
            </a:r>
            <a:endParaRPr lang="en-IN" sz="1800" dirty="0"/>
          </a:p>
          <a:p>
            <a:endParaRPr lang="en-US" sz="1800" dirty="0"/>
          </a:p>
        </p:txBody>
      </p:sp>
      <p:pic>
        <p:nvPicPr>
          <p:cNvPr id="4" name="Picture 3">
            <a:extLst>
              <a:ext uri="{FF2B5EF4-FFF2-40B4-BE49-F238E27FC236}">
                <a16:creationId xmlns:a16="http://schemas.microsoft.com/office/drawing/2014/main" id="{61256B0C-EC0D-E64C-BCFD-D0C270D9B294}"/>
              </a:ext>
            </a:extLst>
          </p:cNvPr>
          <p:cNvPicPr>
            <a:picLocks noChangeAspect="1"/>
          </p:cNvPicPr>
          <p:nvPr/>
        </p:nvPicPr>
        <p:blipFill>
          <a:blip r:embed="rId2"/>
          <a:stretch>
            <a:fillRect/>
          </a:stretch>
        </p:blipFill>
        <p:spPr>
          <a:xfrm>
            <a:off x="4252974" y="4075435"/>
            <a:ext cx="7761226" cy="2647521"/>
          </a:xfrm>
          <a:prstGeom prst="rect">
            <a:avLst/>
          </a:prstGeom>
        </p:spPr>
      </p:pic>
    </p:spTree>
    <p:extLst>
      <p:ext uri="{BB962C8B-B14F-4D97-AF65-F5344CB8AC3E}">
        <p14:creationId xmlns:p14="http://schemas.microsoft.com/office/powerpoint/2010/main" val="3263993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4CB70-AC02-1B4A-981A-B128D1B9C354}"/>
              </a:ext>
            </a:extLst>
          </p:cNvPr>
          <p:cNvSpPr>
            <a:spLocks noGrp="1"/>
          </p:cNvSpPr>
          <p:nvPr>
            <p:ph type="title"/>
          </p:nvPr>
        </p:nvSpPr>
        <p:spPr/>
        <p:txBody>
          <a:bodyPr/>
          <a:lstStyle/>
          <a:p>
            <a:r>
              <a:rPr lang="en-US" dirty="0"/>
              <a:t>Cloud computing: Advantages</a:t>
            </a:r>
          </a:p>
        </p:txBody>
      </p:sp>
      <p:sp>
        <p:nvSpPr>
          <p:cNvPr id="3" name="Content Placeholder 2">
            <a:extLst>
              <a:ext uri="{FF2B5EF4-FFF2-40B4-BE49-F238E27FC236}">
                <a16:creationId xmlns:a16="http://schemas.microsoft.com/office/drawing/2014/main" id="{4443A42C-6A63-8241-B1C8-3B85D90331A0}"/>
              </a:ext>
            </a:extLst>
          </p:cNvPr>
          <p:cNvSpPr>
            <a:spLocks noGrp="1"/>
          </p:cNvSpPr>
          <p:nvPr>
            <p:ph idx="1"/>
          </p:nvPr>
        </p:nvSpPr>
        <p:spPr/>
        <p:txBody>
          <a:bodyPr/>
          <a:lstStyle/>
          <a:p>
            <a:r>
              <a:rPr lang="en-US" dirty="0"/>
              <a:t>Cost efficiency: pay as you go</a:t>
            </a:r>
          </a:p>
          <a:p>
            <a:r>
              <a:rPr lang="en-US" dirty="0"/>
              <a:t>High speed: Fast deployment and use</a:t>
            </a:r>
          </a:p>
          <a:p>
            <a:r>
              <a:rPr lang="en-US" dirty="0"/>
              <a:t>Excellent accessibility: regardless of machine</a:t>
            </a:r>
          </a:p>
          <a:p>
            <a:r>
              <a:rPr lang="en-US" dirty="0"/>
              <a:t>Backup and restore: Better than on-premise in safety</a:t>
            </a:r>
          </a:p>
          <a:p>
            <a:r>
              <a:rPr lang="en-US" dirty="0"/>
              <a:t>Manageability: Seamless IT updates due to SLA</a:t>
            </a:r>
          </a:p>
          <a:p>
            <a:r>
              <a:rPr lang="en-US" dirty="0"/>
              <a:t>Batch processing: Less congestion for processing during day</a:t>
            </a:r>
          </a:p>
          <a:p>
            <a:r>
              <a:rPr lang="en-US" dirty="0"/>
              <a:t>Less upfront costs</a:t>
            </a:r>
          </a:p>
        </p:txBody>
      </p:sp>
    </p:spTree>
    <p:extLst>
      <p:ext uri="{BB962C8B-B14F-4D97-AF65-F5344CB8AC3E}">
        <p14:creationId xmlns:p14="http://schemas.microsoft.com/office/powerpoint/2010/main" val="41396387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4CB70-AC02-1B4A-981A-B128D1B9C354}"/>
              </a:ext>
            </a:extLst>
          </p:cNvPr>
          <p:cNvSpPr>
            <a:spLocks noGrp="1"/>
          </p:cNvSpPr>
          <p:nvPr>
            <p:ph type="title"/>
          </p:nvPr>
        </p:nvSpPr>
        <p:spPr/>
        <p:txBody>
          <a:bodyPr/>
          <a:lstStyle/>
          <a:p>
            <a:r>
              <a:rPr lang="en-US" dirty="0"/>
              <a:t>Cloud computing: Disadvantages</a:t>
            </a:r>
          </a:p>
        </p:txBody>
      </p:sp>
      <p:sp>
        <p:nvSpPr>
          <p:cNvPr id="3" name="Content Placeholder 2">
            <a:extLst>
              <a:ext uri="{FF2B5EF4-FFF2-40B4-BE49-F238E27FC236}">
                <a16:creationId xmlns:a16="http://schemas.microsoft.com/office/drawing/2014/main" id="{4443A42C-6A63-8241-B1C8-3B85D90331A0}"/>
              </a:ext>
            </a:extLst>
          </p:cNvPr>
          <p:cNvSpPr>
            <a:spLocks noGrp="1"/>
          </p:cNvSpPr>
          <p:nvPr>
            <p:ph idx="1"/>
          </p:nvPr>
        </p:nvSpPr>
        <p:spPr/>
        <p:txBody>
          <a:bodyPr/>
          <a:lstStyle/>
          <a:p>
            <a:r>
              <a:rPr lang="en-US" dirty="0"/>
              <a:t>Vulnerability: Security breach monitoring</a:t>
            </a:r>
          </a:p>
          <a:p>
            <a:r>
              <a:rPr lang="en-US" dirty="0"/>
              <a:t>Network dependent:</a:t>
            </a:r>
          </a:p>
          <a:p>
            <a:r>
              <a:rPr lang="en-US" dirty="0"/>
              <a:t>Downtime: not in client control</a:t>
            </a:r>
          </a:p>
          <a:p>
            <a:r>
              <a:rPr lang="en-US" dirty="0"/>
              <a:t>Vendor lock-in: Public cloud managed technologies</a:t>
            </a:r>
          </a:p>
          <a:p>
            <a:r>
              <a:rPr lang="en-US"/>
              <a:t>Limited Control</a:t>
            </a:r>
            <a:endParaRPr lang="en-US" dirty="0"/>
          </a:p>
        </p:txBody>
      </p:sp>
    </p:spTree>
    <p:extLst>
      <p:ext uri="{BB962C8B-B14F-4D97-AF65-F5344CB8AC3E}">
        <p14:creationId xmlns:p14="http://schemas.microsoft.com/office/powerpoint/2010/main" val="1776751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B6E45-6D1E-CCAC-DA9D-4A10CC443811}"/>
              </a:ext>
            </a:extLst>
          </p:cNvPr>
          <p:cNvSpPr>
            <a:spLocks noGrp="1"/>
          </p:cNvSpPr>
          <p:nvPr>
            <p:ph type="title"/>
          </p:nvPr>
        </p:nvSpPr>
        <p:spPr/>
        <p:txBody>
          <a:bodyPr/>
          <a:lstStyle/>
          <a:p>
            <a:r>
              <a:rPr lang="en-US" dirty="0"/>
              <a:t>History of cloud computing</a:t>
            </a:r>
          </a:p>
        </p:txBody>
      </p:sp>
      <p:pic>
        <p:nvPicPr>
          <p:cNvPr id="4" name="Picture 3">
            <a:extLst>
              <a:ext uri="{FF2B5EF4-FFF2-40B4-BE49-F238E27FC236}">
                <a16:creationId xmlns:a16="http://schemas.microsoft.com/office/drawing/2014/main" id="{837EF9B5-15E0-4A66-26C4-3822D8E0B90C}"/>
              </a:ext>
            </a:extLst>
          </p:cNvPr>
          <p:cNvPicPr>
            <a:picLocks noChangeAspect="1"/>
          </p:cNvPicPr>
          <p:nvPr/>
        </p:nvPicPr>
        <p:blipFill>
          <a:blip r:embed="rId2"/>
          <a:stretch>
            <a:fillRect/>
          </a:stretch>
        </p:blipFill>
        <p:spPr>
          <a:xfrm>
            <a:off x="1769330" y="2030030"/>
            <a:ext cx="8060252" cy="3971378"/>
          </a:xfrm>
          <a:prstGeom prst="rect">
            <a:avLst/>
          </a:prstGeom>
        </p:spPr>
      </p:pic>
    </p:spTree>
    <p:extLst>
      <p:ext uri="{BB962C8B-B14F-4D97-AF65-F5344CB8AC3E}">
        <p14:creationId xmlns:p14="http://schemas.microsoft.com/office/powerpoint/2010/main" val="626695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9F5C-5ACD-E54F-877B-D1C6CD36EDA2}"/>
              </a:ext>
            </a:extLst>
          </p:cNvPr>
          <p:cNvSpPr>
            <a:spLocks noGrp="1"/>
          </p:cNvSpPr>
          <p:nvPr>
            <p:ph type="title"/>
          </p:nvPr>
        </p:nvSpPr>
        <p:spPr/>
        <p:txBody>
          <a:bodyPr/>
          <a:lstStyle/>
          <a:p>
            <a:r>
              <a:rPr lang="en-US" dirty="0"/>
              <a:t>Client – server model</a:t>
            </a:r>
          </a:p>
        </p:txBody>
      </p:sp>
      <p:pic>
        <p:nvPicPr>
          <p:cNvPr id="4" name="Picture 3">
            <a:extLst>
              <a:ext uri="{FF2B5EF4-FFF2-40B4-BE49-F238E27FC236}">
                <a16:creationId xmlns:a16="http://schemas.microsoft.com/office/drawing/2014/main" id="{7901DFA5-2E09-1A46-B685-2DC8E2AAD111}"/>
              </a:ext>
            </a:extLst>
          </p:cNvPr>
          <p:cNvPicPr>
            <a:picLocks noChangeAspect="1"/>
          </p:cNvPicPr>
          <p:nvPr/>
        </p:nvPicPr>
        <p:blipFill>
          <a:blip r:embed="rId2"/>
          <a:stretch>
            <a:fillRect/>
          </a:stretch>
        </p:blipFill>
        <p:spPr>
          <a:xfrm>
            <a:off x="4291861" y="2698017"/>
            <a:ext cx="7426331" cy="3613883"/>
          </a:xfrm>
          <a:prstGeom prst="rect">
            <a:avLst/>
          </a:prstGeom>
        </p:spPr>
      </p:pic>
    </p:spTree>
    <p:extLst>
      <p:ext uri="{BB962C8B-B14F-4D97-AF65-F5344CB8AC3E}">
        <p14:creationId xmlns:p14="http://schemas.microsoft.com/office/powerpoint/2010/main" val="3616027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B07E0-1B9E-58DE-EE50-C5BD7EDF004B}"/>
              </a:ext>
            </a:extLst>
          </p:cNvPr>
          <p:cNvSpPr>
            <a:spLocks noGrp="1"/>
          </p:cNvSpPr>
          <p:nvPr>
            <p:ph type="title"/>
          </p:nvPr>
        </p:nvSpPr>
        <p:spPr/>
        <p:txBody>
          <a:bodyPr/>
          <a:lstStyle/>
          <a:p>
            <a:r>
              <a:rPr lang="en-US" dirty="0"/>
              <a:t>Mainframes</a:t>
            </a:r>
          </a:p>
        </p:txBody>
      </p:sp>
      <p:sp>
        <p:nvSpPr>
          <p:cNvPr id="3" name="Content Placeholder 2">
            <a:extLst>
              <a:ext uri="{FF2B5EF4-FFF2-40B4-BE49-F238E27FC236}">
                <a16:creationId xmlns:a16="http://schemas.microsoft.com/office/drawing/2014/main" id="{C89030EF-A121-65F1-4EA6-650BEFE1394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33097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E795F-5521-8B4E-D72C-9726506AC54D}"/>
              </a:ext>
            </a:extLst>
          </p:cNvPr>
          <p:cNvSpPr>
            <a:spLocks noGrp="1"/>
          </p:cNvSpPr>
          <p:nvPr>
            <p:ph type="title"/>
          </p:nvPr>
        </p:nvSpPr>
        <p:spPr/>
        <p:txBody>
          <a:bodyPr/>
          <a:lstStyle/>
          <a:p>
            <a:r>
              <a:rPr lang="en-US" dirty="0"/>
              <a:t>Peer to peer models</a:t>
            </a:r>
          </a:p>
        </p:txBody>
      </p:sp>
      <p:sp>
        <p:nvSpPr>
          <p:cNvPr id="3" name="Content Placeholder 2">
            <a:extLst>
              <a:ext uri="{FF2B5EF4-FFF2-40B4-BE49-F238E27FC236}">
                <a16:creationId xmlns:a16="http://schemas.microsoft.com/office/drawing/2014/main" id="{3D26ECD1-5B7B-0E65-5803-5D994BE50FBD}"/>
              </a:ext>
            </a:extLst>
          </p:cNvPr>
          <p:cNvSpPr>
            <a:spLocks noGrp="1"/>
          </p:cNvSpPr>
          <p:nvPr>
            <p:ph idx="1"/>
          </p:nvPr>
        </p:nvSpPr>
        <p:spPr>
          <a:xfrm>
            <a:off x="838200" y="1825625"/>
            <a:ext cx="5469835" cy="4351338"/>
          </a:xfrm>
        </p:spPr>
        <p:txBody>
          <a:bodyPr>
            <a:normAutofit/>
          </a:bodyPr>
          <a:lstStyle/>
          <a:p>
            <a:r>
              <a:rPr lang="en-IN" sz="2200" dirty="0">
                <a:effectLst/>
                <a:latin typeface="Times"/>
              </a:rPr>
              <a:t>There is no central control in a distributed system behind peer to peer. Usually every node is called a peer. </a:t>
            </a:r>
          </a:p>
          <a:p>
            <a:r>
              <a:rPr lang="en-IN" sz="2200" dirty="0">
                <a:effectLst/>
                <a:latin typeface="Times"/>
              </a:rPr>
              <a:t>The fundamental idea is that at a certain time each node can be a client or a server.</a:t>
            </a:r>
          </a:p>
          <a:p>
            <a:r>
              <a:rPr lang="en-IN" sz="2200" dirty="0">
                <a:effectLst/>
                <a:latin typeface="Times"/>
              </a:rPr>
              <a:t> If something is asked from the node, it could be referred to as a client and if something arrives from a node it could be referred to as a server. </a:t>
            </a:r>
            <a:endParaRPr lang="en-IN" sz="2200" dirty="0">
              <a:effectLst/>
            </a:endParaRPr>
          </a:p>
          <a:p>
            <a:endParaRPr lang="en-US" sz="2200" dirty="0"/>
          </a:p>
        </p:txBody>
      </p:sp>
      <p:pic>
        <p:nvPicPr>
          <p:cNvPr id="4" name="Picture 3">
            <a:extLst>
              <a:ext uri="{FF2B5EF4-FFF2-40B4-BE49-F238E27FC236}">
                <a16:creationId xmlns:a16="http://schemas.microsoft.com/office/drawing/2014/main" id="{A118FB56-65A4-2A2E-A7C0-F52D2F277598}"/>
              </a:ext>
            </a:extLst>
          </p:cNvPr>
          <p:cNvPicPr>
            <a:picLocks noChangeAspect="1"/>
          </p:cNvPicPr>
          <p:nvPr/>
        </p:nvPicPr>
        <p:blipFill>
          <a:blip r:embed="rId2"/>
          <a:stretch>
            <a:fillRect/>
          </a:stretch>
        </p:blipFill>
        <p:spPr>
          <a:xfrm>
            <a:off x="6208090" y="1825624"/>
            <a:ext cx="4073529" cy="3369227"/>
          </a:xfrm>
          <a:prstGeom prst="rect">
            <a:avLst/>
          </a:prstGeom>
        </p:spPr>
      </p:pic>
    </p:spTree>
    <p:extLst>
      <p:ext uri="{BB962C8B-B14F-4D97-AF65-F5344CB8AC3E}">
        <p14:creationId xmlns:p14="http://schemas.microsoft.com/office/powerpoint/2010/main" val="3962640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7531F-0601-0181-6842-1873EB549255}"/>
              </a:ext>
            </a:extLst>
          </p:cNvPr>
          <p:cNvSpPr>
            <a:spLocks noGrp="1"/>
          </p:cNvSpPr>
          <p:nvPr>
            <p:ph type="title"/>
          </p:nvPr>
        </p:nvSpPr>
        <p:spPr/>
        <p:txBody>
          <a:bodyPr/>
          <a:lstStyle/>
          <a:p>
            <a:r>
              <a:rPr lang="en-US" dirty="0"/>
              <a:t>Cluster computing</a:t>
            </a:r>
          </a:p>
        </p:txBody>
      </p:sp>
      <p:sp>
        <p:nvSpPr>
          <p:cNvPr id="3" name="Content Placeholder 2">
            <a:extLst>
              <a:ext uri="{FF2B5EF4-FFF2-40B4-BE49-F238E27FC236}">
                <a16:creationId xmlns:a16="http://schemas.microsoft.com/office/drawing/2014/main" id="{1BB7B609-3078-2CD8-DFA1-FCC3BB726CB5}"/>
              </a:ext>
            </a:extLst>
          </p:cNvPr>
          <p:cNvSpPr>
            <a:spLocks noGrp="1"/>
          </p:cNvSpPr>
          <p:nvPr>
            <p:ph idx="1"/>
          </p:nvPr>
        </p:nvSpPr>
        <p:spPr>
          <a:xfrm>
            <a:off x="838199" y="1825625"/>
            <a:ext cx="5709745" cy="4351338"/>
          </a:xfrm>
        </p:spPr>
        <p:txBody>
          <a:bodyPr>
            <a:normAutofit lnSpcReduction="10000"/>
          </a:bodyPr>
          <a:lstStyle/>
          <a:p>
            <a:r>
              <a:rPr lang="en-IN" sz="1800" dirty="0">
                <a:latin typeface="Times"/>
              </a:rPr>
              <a:t>C</a:t>
            </a:r>
            <a:r>
              <a:rPr lang="en-IN" sz="1800" dirty="0">
                <a:effectLst/>
                <a:latin typeface="Times"/>
              </a:rPr>
              <a:t>onnects some computer nodes via a fast (LAN) network. </a:t>
            </a:r>
          </a:p>
          <a:p>
            <a:r>
              <a:rPr lang="en-IN" sz="1800" dirty="0">
                <a:effectLst/>
                <a:latin typeface="Times"/>
              </a:rPr>
              <a:t>Computing node activity coordinated by the software "clustering middleware," a software layer situated in front of nodes that enables the users to access the cluster as a whole by means of a Single system image concept. </a:t>
            </a:r>
          </a:p>
          <a:p>
            <a:r>
              <a:rPr lang="en-IN" sz="1800" dirty="0">
                <a:effectLst/>
                <a:latin typeface="Times"/>
              </a:rPr>
              <a:t>A cluster is a type of computer system that is parallel or distributed and which consists of a collection of interconnected independent computers, working together as a highly centralized computing tool that integrates software and networking with independent computers in a single system. </a:t>
            </a:r>
          </a:p>
          <a:p>
            <a:r>
              <a:rPr lang="en-IN" sz="1800" dirty="0">
                <a:effectLst/>
                <a:latin typeface="Times"/>
              </a:rPr>
              <a:t>Clusters are usually used to provide greater computational power than can be provided by a single computer for high availability for greater reliability or high performance computing. </a:t>
            </a:r>
            <a:endParaRPr lang="en-IN" dirty="0"/>
          </a:p>
          <a:p>
            <a:endParaRPr lang="en-US" dirty="0"/>
          </a:p>
        </p:txBody>
      </p:sp>
      <p:pic>
        <p:nvPicPr>
          <p:cNvPr id="4" name="Picture 3">
            <a:extLst>
              <a:ext uri="{FF2B5EF4-FFF2-40B4-BE49-F238E27FC236}">
                <a16:creationId xmlns:a16="http://schemas.microsoft.com/office/drawing/2014/main" id="{568955E3-675F-6CFD-305F-C5FD5F618388}"/>
              </a:ext>
            </a:extLst>
          </p:cNvPr>
          <p:cNvPicPr>
            <a:picLocks noChangeAspect="1"/>
          </p:cNvPicPr>
          <p:nvPr/>
        </p:nvPicPr>
        <p:blipFill>
          <a:blip r:embed="rId2"/>
          <a:stretch>
            <a:fillRect/>
          </a:stretch>
        </p:blipFill>
        <p:spPr>
          <a:xfrm>
            <a:off x="6840482" y="2554670"/>
            <a:ext cx="4950811" cy="3057854"/>
          </a:xfrm>
          <a:prstGeom prst="rect">
            <a:avLst/>
          </a:prstGeom>
        </p:spPr>
      </p:pic>
    </p:spTree>
    <p:extLst>
      <p:ext uri="{BB962C8B-B14F-4D97-AF65-F5344CB8AC3E}">
        <p14:creationId xmlns:p14="http://schemas.microsoft.com/office/powerpoint/2010/main" val="3829011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47EF4-499F-62EE-5A81-5428F17B147D}"/>
              </a:ext>
            </a:extLst>
          </p:cNvPr>
          <p:cNvSpPr>
            <a:spLocks noGrp="1"/>
          </p:cNvSpPr>
          <p:nvPr>
            <p:ph type="title"/>
          </p:nvPr>
        </p:nvSpPr>
        <p:spPr/>
        <p:txBody>
          <a:bodyPr/>
          <a:lstStyle/>
          <a:p>
            <a:r>
              <a:rPr lang="en-US" dirty="0"/>
              <a:t>Grid computing</a:t>
            </a:r>
          </a:p>
        </p:txBody>
      </p:sp>
      <p:sp>
        <p:nvSpPr>
          <p:cNvPr id="3" name="Content Placeholder 2">
            <a:extLst>
              <a:ext uri="{FF2B5EF4-FFF2-40B4-BE49-F238E27FC236}">
                <a16:creationId xmlns:a16="http://schemas.microsoft.com/office/drawing/2014/main" id="{4DDF27B4-776A-81EB-04AB-DFB0FBE70720}"/>
              </a:ext>
            </a:extLst>
          </p:cNvPr>
          <p:cNvSpPr>
            <a:spLocks noGrp="1"/>
          </p:cNvSpPr>
          <p:nvPr>
            <p:ph idx="1"/>
          </p:nvPr>
        </p:nvSpPr>
        <p:spPr>
          <a:xfrm>
            <a:off x="838200" y="1825625"/>
            <a:ext cx="6140669" cy="4351338"/>
          </a:xfrm>
        </p:spPr>
        <p:txBody>
          <a:bodyPr/>
          <a:lstStyle/>
          <a:p>
            <a:r>
              <a:rPr lang="en-IN" sz="1800" dirty="0">
                <a:effectLst/>
                <a:latin typeface="Times"/>
              </a:rPr>
              <a:t>It is a processor architecture that combines computer resources from different fields to achieve the main purpose. </a:t>
            </a:r>
          </a:p>
          <a:p>
            <a:r>
              <a:rPr lang="en-IN" sz="1800" dirty="0">
                <a:effectLst/>
                <a:latin typeface="Times"/>
              </a:rPr>
              <a:t>The network computers can work together on a work task in grid computing and therefore work as a super-computer. </a:t>
            </a:r>
          </a:p>
          <a:p>
            <a:r>
              <a:rPr lang="en-IN" sz="1800" dirty="0">
                <a:latin typeface="Times"/>
              </a:rPr>
              <a:t>A</a:t>
            </a:r>
            <a:r>
              <a:rPr lang="en-IN" sz="1800" dirty="0">
                <a:effectLst/>
                <a:latin typeface="Times"/>
              </a:rPr>
              <a:t> grid works on several tasks in a network, but can also work on specific applications. </a:t>
            </a:r>
          </a:p>
          <a:p>
            <a:r>
              <a:rPr lang="en-IN" sz="1800" dirty="0">
                <a:effectLst/>
                <a:latin typeface="Times"/>
              </a:rPr>
              <a:t>A grid operates on different network tasks, but it can also operate on specific applications. It is intended to solve problems that are too large for a supercomputer and to retain the ability to handle several small problems</a:t>
            </a:r>
            <a:r>
              <a:rPr lang="en-IN" sz="1800">
                <a:effectLst/>
                <a:latin typeface="Times"/>
              </a:rPr>
              <a:t>. </a:t>
            </a:r>
          </a:p>
          <a:p>
            <a:r>
              <a:rPr lang="en-IN" sz="1800">
                <a:effectLst/>
                <a:latin typeface="Times"/>
              </a:rPr>
              <a:t>Computing </a:t>
            </a:r>
            <a:r>
              <a:rPr lang="en-IN" sz="1800" dirty="0">
                <a:effectLst/>
                <a:latin typeface="Times"/>
              </a:rPr>
              <a:t>grids have a multi-user network that meets discontinuous information processing requirements. </a:t>
            </a:r>
            <a:endParaRPr lang="en-IN" dirty="0"/>
          </a:p>
          <a:p>
            <a:endParaRPr lang="en-US" dirty="0"/>
          </a:p>
        </p:txBody>
      </p:sp>
      <p:pic>
        <p:nvPicPr>
          <p:cNvPr id="4" name="Picture 3">
            <a:extLst>
              <a:ext uri="{FF2B5EF4-FFF2-40B4-BE49-F238E27FC236}">
                <a16:creationId xmlns:a16="http://schemas.microsoft.com/office/drawing/2014/main" id="{49159ADC-EEC0-E6BA-9E5A-56CB938CA83A}"/>
              </a:ext>
            </a:extLst>
          </p:cNvPr>
          <p:cNvPicPr>
            <a:picLocks noChangeAspect="1"/>
          </p:cNvPicPr>
          <p:nvPr/>
        </p:nvPicPr>
        <p:blipFill>
          <a:blip r:embed="rId2"/>
          <a:stretch>
            <a:fillRect/>
          </a:stretch>
        </p:blipFill>
        <p:spPr>
          <a:xfrm>
            <a:off x="6978869" y="3222762"/>
            <a:ext cx="4921520" cy="3270113"/>
          </a:xfrm>
          <a:prstGeom prst="rect">
            <a:avLst/>
          </a:prstGeom>
        </p:spPr>
      </p:pic>
    </p:spTree>
    <p:extLst>
      <p:ext uri="{BB962C8B-B14F-4D97-AF65-F5344CB8AC3E}">
        <p14:creationId xmlns:p14="http://schemas.microsoft.com/office/powerpoint/2010/main" val="6512953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D6526-7A14-B3A6-1AF7-47F1C755655E}"/>
              </a:ext>
            </a:extLst>
          </p:cNvPr>
          <p:cNvSpPr>
            <a:spLocks noGrp="1"/>
          </p:cNvSpPr>
          <p:nvPr>
            <p:ph type="title"/>
          </p:nvPr>
        </p:nvSpPr>
        <p:spPr/>
        <p:txBody>
          <a:bodyPr/>
          <a:lstStyle/>
          <a:p>
            <a:r>
              <a:rPr lang="en-US" dirty="0"/>
              <a:t>Service oriented architecture</a:t>
            </a:r>
          </a:p>
        </p:txBody>
      </p:sp>
      <p:sp>
        <p:nvSpPr>
          <p:cNvPr id="3" name="Content Placeholder 2">
            <a:extLst>
              <a:ext uri="{FF2B5EF4-FFF2-40B4-BE49-F238E27FC236}">
                <a16:creationId xmlns:a16="http://schemas.microsoft.com/office/drawing/2014/main" id="{2032DFD7-E1E4-E98F-D4AB-04F2F04E6D28}"/>
              </a:ext>
            </a:extLst>
          </p:cNvPr>
          <p:cNvSpPr>
            <a:spLocks noGrp="1"/>
          </p:cNvSpPr>
          <p:nvPr>
            <p:ph idx="1"/>
          </p:nvPr>
        </p:nvSpPr>
        <p:spPr>
          <a:xfrm>
            <a:off x="838200" y="1825625"/>
            <a:ext cx="3657600" cy="4351338"/>
          </a:xfrm>
        </p:spPr>
        <p:txBody>
          <a:bodyPr>
            <a:normAutofit/>
          </a:bodyPr>
          <a:lstStyle/>
          <a:p>
            <a:pPr marL="0" indent="0">
              <a:buNone/>
            </a:pPr>
            <a:r>
              <a:rPr lang="en-IN" sz="2000" dirty="0">
                <a:latin typeface="BookAntiqua"/>
              </a:rPr>
              <a:t>U</a:t>
            </a:r>
            <a:r>
              <a:rPr lang="en-IN" sz="2000" dirty="0">
                <a:effectLst/>
                <a:latin typeface="BookAntiqua"/>
              </a:rPr>
              <a:t>se applications as a service for other applications regardless the type of vendor, product or technology.</a:t>
            </a:r>
          </a:p>
          <a:p>
            <a:pPr marL="0" indent="0">
              <a:buNone/>
            </a:pPr>
            <a:r>
              <a:rPr lang="en-IN" sz="2000" dirty="0">
                <a:effectLst/>
                <a:latin typeface="BookAntiqua"/>
              </a:rPr>
              <a:t> Therefore, it is possible to exchange of data between applications of different vendors without additional programming or making changes to services. </a:t>
            </a:r>
            <a:endParaRPr lang="en-IN" sz="2000" dirty="0"/>
          </a:p>
          <a:p>
            <a:pPr marL="0" indent="0">
              <a:buNone/>
            </a:pPr>
            <a:endParaRPr lang="en-US" sz="2000" dirty="0"/>
          </a:p>
          <a:p>
            <a:r>
              <a:rPr lang="en-US" sz="2000" dirty="0"/>
              <a:t>Airline industry</a:t>
            </a:r>
          </a:p>
          <a:p>
            <a:r>
              <a:rPr lang="en-US" sz="2000" dirty="0"/>
              <a:t>Shipping industry</a:t>
            </a:r>
          </a:p>
          <a:p>
            <a:r>
              <a:rPr lang="en-US" sz="2000" dirty="0"/>
              <a:t>Etc.</a:t>
            </a:r>
          </a:p>
        </p:txBody>
      </p:sp>
      <p:pic>
        <p:nvPicPr>
          <p:cNvPr id="4" name="Picture 3">
            <a:extLst>
              <a:ext uri="{FF2B5EF4-FFF2-40B4-BE49-F238E27FC236}">
                <a16:creationId xmlns:a16="http://schemas.microsoft.com/office/drawing/2014/main" id="{FF8CEF1B-6B37-F3DA-D1AA-BC97D16C2D02}"/>
              </a:ext>
            </a:extLst>
          </p:cNvPr>
          <p:cNvPicPr>
            <a:picLocks noChangeAspect="1"/>
          </p:cNvPicPr>
          <p:nvPr/>
        </p:nvPicPr>
        <p:blipFill>
          <a:blip r:embed="rId2"/>
          <a:stretch>
            <a:fillRect/>
          </a:stretch>
        </p:blipFill>
        <p:spPr>
          <a:xfrm>
            <a:off x="4991100" y="2158999"/>
            <a:ext cx="6788086" cy="4351337"/>
          </a:xfrm>
          <a:prstGeom prst="rect">
            <a:avLst/>
          </a:prstGeom>
        </p:spPr>
      </p:pic>
    </p:spTree>
    <p:extLst>
      <p:ext uri="{BB962C8B-B14F-4D97-AF65-F5344CB8AC3E}">
        <p14:creationId xmlns:p14="http://schemas.microsoft.com/office/powerpoint/2010/main" val="21815988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315</TotalTime>
  <Words>957</Words>
  <Application>Microsoft Macintosh PowerPoint</Application>
  <PresentationFormat>Widescreen</PresentationFormat>
  <Paragraphs>80</Paragraphs>
  <Slides>23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Arial</vt:lpstr>
      <vt:lpstr>BookAntiqua</vt:lpstr>
      <vt:lpstr>Calibri</vt:lpstr>
      <vt:lpstr>Calibri Light</vt:lpstr>
      <vt:lpstr>Cambria</vt:lpstr>
      <vt:lpstr>Cambria,Bold</vt:lpstr>
      <vt:lpstr>Cambria,BoldItalic</vt:lpstr>
      <vt:lpstr>Symbol</vt:lpstr>
      <vt:lpstr>Times</vt:lpstr>
      <vt:lpstr>Office Theme</vt:lpstr>
      <vt:lpstr>Introduction to  Cloud computing</vt:lpstr>
      <vt:lpstr>Evolution of computing</vt:lpstr>
      <vt:lpstr>History of cloud computing</vt:lpstr>
      <vt:lpstr>Client – server model</vt:lpstr>
      <vt:lpstr>Mainframes</vt:lpstr>
      <vt:lpstr>Peer to peer models</vt:lpstr>
      <vt:lpstr>Cluster computing</vt:lpstr>
      <vt:lpstr>Grid computing</vt:lpstr>
      <vt:lpstr>Service oriented architecture</vt:lpstr>
      <vt:lpstr>Client Server  vs Peer to Peer</vt:lpstr>
      <vt:lpstr>Cloud computing: origins</vt:lpstr>
      <vt:lpstr>What is cloud computing?</vt:lpstr>
      <vt:lpstr>Cloud computing</vt:lpstr>
      <vt:lpstr>Cloud computing</vt:lpstr>
      <vt:lpstr>Types of Clouds</vt:lpstr>
      <vt:lpstr>Principles of cloud computing</vt:lpstr>
      <vt:lpstr>Cloud Computing stack</vt:lpstr>
      <vt:lpstr>Examples of Computing services</vt:lpstr>
      <vt:lpstr>Eg: Rackspace provisioning an OS</vt:lpstr>
      <vt:lpstr>Three layered architecture</vt:lpstr>
      <vt:lpstr>Three layered architecture</vt:lpstr>
      <vt:lpstr>Cloud computing: Advantages</vt:lpstr>
      <vt:lpstr>Cloud computing: Disadvantages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Cloud computing</dc:title>
  <dc:creator>Bijoy Jose</dc:creator>
  <cp:lastModifiedBy>Bijoy Jose</cp:lastModifiedBy>
  <cp:revision>33</cp:revision>
  <dcterms:created xsi:type="dcterms:W3CDTF">2023-08-09T06:33:42Z</dcterms:created>
  <dcterms:modified xsi:type="dcterms:W3CDTF">2024-08-16T09:28:23Z</dcterms:modified>
</cp:coreProperties>
</file>

<file path=docProps/thumbnail.jpeg>
</file>